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5"/>
  </p:notesMasterIdLst>
  <p:sldIdLst>
    <p:sldId id="258" r:id="rId2"/>
    <p:sldId id="257" r:id="rId3"/>
    <p:sldId id="293" r:id="rId4"/>
    <p:sldId id="292" r:id="rId5"/>
    <p:sldId id="294" r:id="rId6"/>
    <p:sldId id="270" r:id="rId7"/>
    <p:sldId id="271" r:id="rId8"/>
    <p:sldId id="295" r:id="rId9"/>
    <p:sldId id="296" r:id="rId10"/>
    <p:sldId id="297" r:id="rId11"/>
    <p:sldId id="298" r:id="rId12"/>
    <p:sldId id="299" r:id="rId13"/>
    <p:sldId id="303" r:id="rId14"/>
    <p:sldId id="274" r:id="rId15"/>
    <p:sldId id="278" r:id="rId16"/>
    <p:sldId id="275" r:id="rId17"/>
    <p:sldId id="277" r:id="rId18"/>
    <p:sldId id="276" r:id="rId19"/>
    <p:sldId id="279" r:id="rId20"/>
    <p:sldId id="280" r:id="rId21"/>
    <p:sldId id="281" r:id="rId22"/>
    <p:sldId id="282" r:id="rId23"/>
    <p:sldId id="288" r:id="rId24"/>
    <p:sldId id="283" r:id="rId25"/>
    <p:sldId id="284" r:id="rId26"/>
    <p:sldId id="285" r:id="rId27"/>
    <p:sldId id="290" r:id="rId28"/>
    <p:sldId id="300" r:id="rId29"/>
    <p:sldId id="301" r:id="rId30"/>
    <p:sldId id="302" r:id="rId31"/>
    <p:sldId id="268" r:id="rId32"/>
    <p:sldId id="272" r:id="rId33"/>
    <p:sldId id="27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89"/>
    <p:restoredTop sz="86292"/>
  </p:normalViewPr>
  <p:slideViewPr>
    <p:cSldViewPr snapToGrid="0">
      <p:cViewPr>
        <p:scale>
          <a:sx n="64" d="100"/>
          <a:sy n="64" d="100"/>
        </p:scale>
        <p:origin x="528" y="16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7ACB78-87DF-3B41-9163-E1F04CAF5AC0}" type="datetimeFigureOut">
              <a:rPr lang="en-US" smtClean="0"/>
              <a:t>3/2/26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B5D1DA-D76C-0B4F-9022-595DB83CC14D}" type="slidenum">
              <a:rPr lang="en-US" smtClean="0"/>
              <a:t>‹#›</a:t>
            </a:fld>
            <a:endParaRPr lang="en-US"/>
          </a:p>
        </p:txBody>
      </p:sp>
    </p:spTree>
    <p:extLst>
      <p:ext uri="{BB962C8B-B14F-4D97-AF65-F5344CB8AC3E}">
        <p14:creationId xmlns:p14="http://schemas.microsoft.com/office/powerpoint/2010/main" val="4206143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Assuming suppressed contributions from the intrinsic heavy quarks</a:t>
            </a:r>
          </a:p>
        </p:txBody>
      </p:sp>
      <p:sp>
        <p:nvSpPr>
          <p:cNvPr id="4" name="Slide Number Placeholder 3"/>
          <p:cNvSpPr>
            <a:spLocks noGrp="1"/>
          </p:cNvSpPr>
          <p:nvPr>
            <p:ph type="sldNum" sz="quarter" idx="5"/>
          </p:nvPr>
        </p:nvSpPr>
        <p:spPr/>
        <p:txBody>
          <a:bodyPr/>
          <a:lstStyle/>
          <a:p>
            <a:fld id="{74B5D1DA-D76C-0B4F-9022-595DB83CC14D}" type="slidenum">
              <a:rPr lang="en-US" smtClean="0"/>
              <a:t>2</a:t>
            </a:fld>
            <a:endParaRPr lang="en-US"/>
          </a:p>
        </p:txBody>
      </p:sp>
    </p:spTree>
    <p:extLst>
      <p:ext uri="{BB962C8B-B14F-4D97-AF65-F5344CB8AC3E}">
        <p14:creationId xmlns:p14="http://schemas.microsoft.com/office/powerpoint/2010/main" val="1315488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4D0AE-6690-57B1-717F-33EF7A78AC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28199B-C7F4-55AD-CEB1-2ECF8B5879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B5F64C-8B5C-E62F-AF2F-FC16F209E347}"/>
              </a:ext>
            </a:extLst>
          </p:cNvPr>
          <p:cNvSpPr>
            <a:spLocks noGrp="1"/>
          </p:cNvSpPr>
          <p:nvPr>
            <p:ph type="body" idx="1"/>
          </p:nvPr>
        </p:nvSpPr>
        <p:spPr/>
        <p:txBody>
          <a:bodyPr/>
          <a:lstStyle/>
          <a:p>
            <a:r>
              <a:rPr lang="en-US" dirty="0"/>
              <a:t>**explain that we will expand v to get relativistic corrections</a:t>
            </a:r>
          </a:p>
          <a:p>
            <a:r>
              <a:rPr lang="en-US" dirty="0"/>
              <a:t>- Gluon GPD parametrizes the dynamics of gluons in the recoiling proton at the nonperturbative scale.</a:t>
            </a:r>
          </a:p>
        </p:txBody>
      </p:sp>
      <p:sp>
        <p:nvSpPr>
          <p:cNvPr id="4" name="Slide Number Placeholder 3">
            <a:extLst>
              <a:ext uri="{FF2B5EF4-FFF2-40B4-BE49-F238E27FC236}">
                <a16:creationId xmlns:a16="http://schemas.microsoft.com/office/drawing/2014/main" id="{965F4F6D-D050-3E6A-874F-9BB74BCD54E7}"/>
              </a:ext>
            </a:extLst>
          </p:cNvPr>
          <p:cNvSpPr>
            <a:spLocks noGrp="1"/>
          </p:cNvSpPr>
          <p:nvPr>
            <p:ph type="sldNum" sz="quarter" idx="5"/>
          </p:nvPr>
        </p:nvSpPr>
        <p:spPr/>
        <p:txBody>
          <a:bodyPr/>
          <a:lstStyle/>
          <a:p>
            <a:fld id="{74B5D1DA-D76C-0B4F-9022-595DB83CC14D}" type="slidenum">
              <a:rPr lang="en-US" smtClean="0"/>
              <a:t>11</a:t>
            </a:fld>
            <a:endParaRPr lang="en-US"/>
          </a:p>
        </p:txBody>
      </p:sp>
    </p:spTree>
    <p:extLst>
      <p:ext uri="{BB962C8B-B14F-4D97-AF65-F5344CB8AC3E}">
        <p14:creationId xmlns:p14="http://schemas.microsoft.com/office/powerpoint/2010/main" val="1697947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3D1BC-94E0-9ACE-C922-776472D53D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BAEAE4-DFB2-811C-F13E-267DABF524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19CE73-41D2-3AB1-CB5B-9E8EC542DE5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effectLst/>
                <a:latin typeface="Cambria Math" panose="02040503050406030204" pitchFamily="18" charset="0"/>
                <a:ea typeface="Cambria Math" panose="02040503050406030204" pitchFamily="18" charset="0"/>
              </a:rPr>
              <a:t>M. Diehl, Generalized Parton Distributions, Phys. </a:t>
            </a:r>
            <a:r>
              <a:rPr lang="en-US" dirty="0">
                <a:latin typeface="Cambria Math" panose="02040503050406030204" pitchFamily="18" charset="0"/>
                <a:ea typeface="Cambria Math" panose="02040503050406030204" pitchFamily="18" charset="0"/>
              </a:rPr>
              <a:t>Rept. 388 (2003)</a:t>
            </a:r>
            <a:endParaRPr lang="en-US" b="0" i="0" u="none" strike="noStrike" dirty="0">
              <a:effectLst/>
              <a:latin typeface="Cambria Math" panose="02040503050406030204" pitchFamily="18" charset="0"/>
              <a:ea typeface="Cambria Math" panose="02040503050406030204" pitchFamily="18" charset="0"/>
            </a:endParaRPr>
          </a:p>
          <a:p>
            <a:endParaRPr lang="en-US" dirty="0"/>
          </a:p>
        </p:txBody>
      </p:sp>
      <p:sp>
        <p:nvSpPr>
          <p:cNvPr id="4" name="Slide Number Placeholder 3">
            <a:extLst>
              <a:ext uri="{FF2B5EF4-FFF2-40B4-BE49-F238E27FC236}">
                <a16:creationId xmlns:a16="http://schemas.microsoft.com/office/drawing/2014/main" id="{29EDD586-5566-F1AD-AEB7-39F5B9FD1140}"/>
              </a:ext>
            </a:extLst>
          </p:cNvPr>
          <p:cNvSpPr>
            <a:spLocks noGrp="1"/>
          </p:cNvSpPr>
          <p:nvPr>
            <p:ph type="sldNum" sz="quarter" idx="5"/>
          </p:nvPr>
        </p:nvSpPr>
        <p:spPr/>
        <p:txBody>
          <a:bodyPr/>
          <a:lstStyle/>
          <a:p>
            <a:fld id="{74B5D1DA-D76C-0B4F-9022-595DB83CC14D}" type="slidenum">
              <a:rPr lang="en-US" smtClean="0"/>
              <a:t>12</a:t>
            </a:fld>
            <a:endParaRPr lang="en-US"/>
          </a:p>
        </p:txBody>
      </p:sp>
    </p:spTree>
    <p:extLst>
      <p:ext uri="{BB962C8B-B14F-4D97-AF65-F5344CB8AC3E}">
        <p14:creationId xmlns:p14="http://schemas.microsoft.com/office/powerpoint/2010/main" val="506233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CE482-55E9-183C-9C9D-48688CDBAF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918CE4-5215-EC71-883D-03E308AB86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5A7C64-3A57-DAF5-D506-1007042CB93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effectLst/>
                <a:latin typeface="Cambria Math" panose="02040503050406030204" pitchFamily="18" charset="0"/>
                <a:ea typeface="Cambria Math" panose="02040503050406030204" pitchFamily="18" charset="0"/>
              </a:rPr>
              <a:t>M. Diehl, Generalized Parton Distributions, Phys. </a:t>
            </a:r>
            <a:r>
              <a:rPr lang="en-US" dirty="0">
                <a:latin typeface="Cambria Math" panose="02040503050406030204" pitchFamily="18" charset="0"/>
                <a:ea typeface="Cambria Math" panose="02040503050406030204" pitchFamily="18" charset="0"/>
              </a:rPr>
              <a:t>Rept. 388 (2003)</a:t>
            </a:r>
            <a:endParaRPr lang="en-US" b="0" i="0" u="none" strike="noStrike" dirty="0">
              <a:effectLst/>
              <a:latin typeface="Cambria Math" panose="02040503050406030204" pitchFamily="18" charset="0"/>
              <a:ea typeface="Cambria Math" panose="02040503050406030204" pitchFamily="18" charset="0"/>
            </a:endParaRPr>
          </a:p>
          <a:p>
            <a:endParaRPr lang="en-US" dirty="0"/>
          </a:p>
        </p:txBody>
      </p:sp>
      <p:sp>
        <p:nvSpPr>
          <p:cNvPr id="4" name="Slide Number Placeholder 3">
            <a:extLst>
              <a:ext uri="{FF2B5EF4-FFF2-40B4-BE49-F238E27FC236}">
                <a16:creationId xmlns:a16="http://schemas.microsoft.com/office/drawing/2014/main" id="{2F785933-1B4E-9F67-EBF7-2A6A8A596CF6}"/>
              </a:ext>
            </a:extLst>
          </p:cNvPr>
          <p:cNvSpPr>
            <a:spLocks noGrp="1"/>
          </p:cNvSpPr>
          <p:nvPr>
            <p:ph type="sldNum" sz="quarter" idx="5"/>
          </p:nvPr>
        </p:nvSpPr>
        <p:spPr/>
        <p:txBody>
          <a:bodyPr/>
          <a:lstStyle/>
          <a:p>
            <a:fld id="{74B5D1DA-D76C-0B4F-9022-595DB83CC14D}" type="slidenum">
              <a:rPr lang="en-US" smtClean="0"/>
              <a:t>13</a:t>
            </a:fld>
            <a:endParaRPr lang="en-US"/>
          </a:p>
        </p:txBody>
      </p:sp>
    </p:spTree>
    <p:extLst>
      <p:ext uri="{BB962C8B-B14F-4D97-AF65-F5344CB8AC3E}">
        <p14:creationId xmlns:p14="http://schemas.microsoft.com/office/powerpoint/2010/main" val="2432812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Lorentz indices that contract with the gluon polarization vectors are given in parentheses later</a:t>
            </a:r>
          </a:p>
          <a:p>
            <a:r>
              <a:rPr lang="en-US" dirty="0"/>
              <a:t>A is a matrix that acts on both Dirac and color indices</a:t>
            </a:r>
          </a:p>
        </p:txBody>
      </p:sp>
      <p:sp>
        <p:nvSpPr>
          <p:cNvPr id="4" name="Slide Number Placeholder 3"/>
          <p:cNvSpPr>
            <a:spLocks noGrp="1"/>
          </p:cNvSpPr>
          <p:nvPr>
            <p:ph type="sldNum" sz="quarter" idx="5"/>
          </p:nvPr>
        </p:nvSpPr>
        <p:spPr/>
        <p:txBody>
          <a:bodyPr/>
          <a:lstStyle/>
          <a:p>
            <a:fld id="{74B5D1DA-D76C-0B4F-9022-595DB83CC14D}" type="slidenum">
              <a:rPr lang="en-US" smtClean="0"/>
              <a:t>16</a:t>
            </a:fld>
            <a:endParaRPr lang="en-US"/>
          </a:p>
        </p:txBody>
      </p:sp>
    </p:spTree>
    <p:extLst>
      <p:ext uri="{BB962C8B-B14F-4D97-AF65-F5344CB8AC3E}">
        <p14:creationId xmlns:p14="http://schemas.microsoft.com/office/powerpoint/2010/main" val="3534667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A2825-CE88-11AB-1594-982336883F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C32F90-A2D2-8CF8-EAD3-BE5497099D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060685-5439-27C7-F146-FBE57990EAF6}"/>
              </a:ext>
            </a:extLst>
          </p:cNvPr>
          <p:cNvSpPr>
            <a:spLocks noGrp="1"/>
          </p:cNvSpPr>
          <p:nvPr>
            <p:ph type="body" idx="1"/>
          </p:nvPr>
        </p:nvSpPr>
        <p:spPr/>
        <p:txBody>
          <a:bodyPr/>
          <a:lstStyle/>
          <a:p>
            <a:r>
              <a:rPr lang="en-US" dirty="0"/>
              <a:t>Lorentz indices that contract with the gluon polarization vectors are given in parentheses later</a:t>
            </a:r>
          </a:p>
          <a:p>
            <a:r>
              <a:rPr lang="en-US" dirty="0"/>
              <a:t>A is a matrix that acts on both Dirac and color indices</a:t>
            </a:r>
          </a:p>
        </p:txBody>
      </p:sp>
      <p:sp>
        <p:nvSpPr>
          <p:cNvPr id="4" name="Slide Number Placeholder 3">
            <a:extLst>
              <a:ext uri="{FF2B5EF4-FFF2-40B4-BE49-F238E27FC236}">
                <a16:creationId xmlns:a16="http://schemas.microsoft.com/office/drawing/2014/main" id="{231AE899-EF6D-A6D8-AAF2-36A046B1C249}"/>
              </a:ext>
            </a:extLst>
          </p:cNvPr>
          <p:cNvSpPr>
            <a:spLocks noGrp="1"/>
          </p:cNvSpPr>
          <p:nvPr>
            <p:ph type="sldNum" sz="quarter" idx="5"/>
          </p:nvPr>
        </p:nvSpPr>
        <p:spPr/>
        <p:txBody>
          <a:bodyPr/>
          <a:lstStyle/>
          <a:p>
            <a:fld id="{74B5D1DA-D76C-0B4F-9022-595DB83CC14D}" type="slidenum">
              <a:rPr lang="en-US" smtClean="0"/>
              <a:t>17</a:t>
            </a:fld>
            <a:endParaRPr lang="en-US"/>
          </a:p>
        </p:txBody>
      </p:sp>
    </p:spTree>
    <p:extLst>
      <p:ext uri="{BB962C8B-B14F-4D97-AF65-F5344CB8AC3E}">
        <p14:creationId xmlns:p14="http://schemas.microsoft.com/office/powerpoint/2010/main" val="413520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A52BE-4383-0CD6-3459-82E9741131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462055-1B34-A81F-D883-17B1746EBD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B93F0C-34F0-DECC-ADED-174F965AB209}"/>
              </a:ext>
            </a:extLst>
          </p:cNvPr>
          <p:cNvSpPr>
            <a:spLocks noGrp="1"/>
          </p:cNvSpPr>
          <p:nvPr>
            <p:ph type="body" idx="1"/>
          </p:nvPr>
        </p:nvSpPr>
        <p:spPr/>
        <p:txBody>
          <a:bodyPr/>
          <a:lstStyle/>
          <a:p>
            <a:r>
              <a:rPr lang="en-US" dirty="0"/>
              <a:t>Lorentz indices that contract with the gluon polarization vectors are given in parentheses later</a:t>
            </a:r>
          </a:p>
          <a:p>
            <a:r>
              <a:rPr lang="en-US" dirty="0"/>
              <a:t>A is a matrix that acts on both Dirac and color indices</a:t>
            </a:r>
          </a:p>
        </p:txBody>
      </p:sp>
      <p:sp>
        <p:nvSpPr>
          <p:cNvPr id="4" name="Slide Number Placeholder 3">
            <a:extLst>
              <a:ext uri="{FF2B5EF4-FFF2-40B4-BE49-F238E27FC236}">
                <a16:creationId xmlns:a16="http://schemas.microsoft.com/office/drawing/2014/main" id="{D2C9D219-D9CC-8DD9-2FC3-02A2435AD6FE}"/>
              </a:ext>
            </a:extLst>
          </p:cNvPr>
          <p:cNvSpPr>
            <a:spLocks noGrp="1"/>
          </p:cNvSpPr>
          <p:nvPr>
            <p:ph type="sldNum" sz="quarter" idx="5"/>
          </p:nvPr>
        </p:nvSpPr>
        <p:spPr/>
        <p:txBody>
          <a:bodyPr/>
          <a:lstStyle/>
          <a:p>
            <a:fld id="{74B5D1DA-D76C-0B4F-9022-595DB83CC14D}" type="slidenum">
              <a:rPr lang="en-US" smtClean="0"/>
              <a:t>18</a:t>
            </a:fld>
            <a:endParaRPr lang="en-US"/>
          </a:p>
        </p:txBody>
      </p:sp>
    </p:spTree>
    <p:extLst>
      <p:ext uri="{BB962C8B-B14F-4D97-AF65-F5344CB8AC3E}">
        <p14:creationId xmlns:p14="http://schemas.microsoft.com/office/powerpoint/2010/main" val="1220235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24058-1253-38DD-353C-E3FFF4DAD6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5A377D-5E3D-7BDA-C4FC-D19E12EA68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8B2CBE-05B1-4F11-79A9-5077E461A06D}"/>
              </a:ext>
            </a:extLst>
          </p:cNvPr>
          <p:cNvSpPr>
            <a:spLocks noGrp="1"/>
          </p:cNvSpPr>
          <p:nvPr>
            <p:ph type="body" idx="1"/>
          </p:nvPr>
        </p:nvSpPr>
        <p:spPr/>
        <p:txBody>
          <a:bodyPr/>
          <a:lstStyle/>
          <a:p>
            <a:r>
              <a:rPr lang="en-US" dirty="0"/>
              <a:t>Lorentz indices that contract with the gluon polarization vectors are given in parentheses later</a:t>
            </a:r>
          </a:p>
          <a:p>
            <a:r>
              <a:rPr lang="en-US" dirty="0"/>
              <a:t>A is a matrix that acts on both Dirac and color indices</a:t>
            </a:r>
          </a:p>
        </p:txBody>
      </p:sp>
      <p:sp>
        <p:nvSpPr>
          <p:cNvPr id="4" name="Slide Number Placeholder 3">
            <a:extLst>
              <a:ext uri="{FF2B5EF4-FFF2-40B4-BE49-F238E27FC236}">
                <a16:creationId xmlns:a16="http://schemas.microsoft.com/office/drawing/2014/main" id="{52897545-D1F8-5183-4AAF-5B14A77FA015}"/>
              </a:ext>
            </a:extLst>
          </p:cNvPr>
          <p:cNvSpPr>
            <a:spLocks noGrp="1"/>
          </p:cNvSpPr>
          <p:nvPr>
            <p:ph type="sldNum" sz="quarter" idx="5"/>
          </p:nvPr>
        </p:nvSpPr>
        <p:spPr/>
        <p:txBody>
          <a:bodyPr/>
          <a:lstStyle/>
          <a:p>
            <a:fld id="{74B5D1DA-D76C-0B4F-9022-595DB83CC14D}" type="slidenum">
              <a:rPr lang="en-US" smtClean="0"/>
              <a:t>19</a:t>
            </a:fld>
            <a:endParaRPr lang="en-US"/>
          </a:p>
        </p:txBody>
      </p:sp>
    </p:spTree>
    <p:extLst>
      <p:ext uri="{BB962C8B-B14F-4D97-AF65-F5344CB8AC3E}">
        <p14:creationId xmlns:p14="http://schemas.microsoft.com/office/powerpoint/2010/main" val="3022723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Allows us to match the amplitude onto the gluon GPD correlator</a:t>
            </a:r>
          </a:p>
          <a:p>
            <a:r>
              <a:rPr lang="en-US" dirty="0" err="1"/>
              <a:t>A,b</a:t>
            </a:r>
            <a:r>
              <a:rPr lang="en-US" dirty="0"/>
              <a:t> are color indices in the adjoint representation</a:t>
            </a:r>
          </a:p>
          <a:p>
            <a:r>
              <a:rPr lang="en-US" dirty="0"/>
              <a:t>Factor of d-2 is to average over the transverse gluon polarizations in d-dimensions</a:t>
            </a:r>
          </a:p>
        </p:txBody>
      </p:sp>
      <p:sp>
        <p:nvSpPr>
          <p:cNvPr id="4" name="Slide Number Placeholder 3"/>
          <p:cNvSpPr>
            <a:spLocks noGrp="1"/>
          </p:cNvSpPr>
          <p:nvPr>
            <p:ph type="sldNum" sz="quarter" idx="5"/>
          </p:nvPr>
        </p:nvSpPr>
        <p:spPr/>
        <p:txBody>
          <a:bodyPr/>
          <a:lstStyle/>
          <a:p>
            <a:fld id="{74B5D1DA-D76C-0B4F-9022-595DB83CC14D}" type="slidenum">
              <a:rPr lang="en-US" smtClean="0"/>
              <a:t>21</a:t>
            </a:fld>
            <a:endParaRPr lang="en-US"/>
          </a:p>
        </p:txBody>
      </p:sp>
    </p:spTree>
    <p:extLst>
      <p:ext uri="{BB962C8B-B14F-4D97-AF65-F5344CB8AC3E}">
        <p14:creationId xmlns:p14="http://schemas.microsoft.com/office/powerpoint/2010/main" val="3923935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mbria Math" panose="02040503050406030204" pitchFamily="18" charset="0"/>
                <a:ea typeface="Cambria Math" panose="02040503050406030204" pitchFamily="18" charset="0"/>
              </a:rPr>
              <a:t>Discuss how the photon and HVM polarization vectors pull out the longitudinal components</a:t>
            </a:r>
          </a:p>
          <a:p>
            <a:r>
              <a:rPr lang="en-US" dirty="0">
                <a:latin typeface="Cambria Math" panose="02040503050406030204" pitchFamily="18" charset="0"/>
                <a:ea typeface="Cambria Math" panose="02040503050406030204" pitchFamily="18" charset="0"/>
              </a:rPr>
              <a:t>Show tensor decomp?</a:t>
            </a:r>
          </a:p>
          <a:p>
            <a:r>
              <a:rPr lang="en-US" dirty="0">
                <a:latin typeface="Cambria Math" panose="02040503050406030204" pitchFamily="18" charset="0"/>
                <a:ea typeface="Cambria Math" panose="02040503050406030204" pitchFamily="18" charset="0"/>
              </a:rPr>
              <a:t>Why is it natural here to decomp the amplitude into long and perp components?  Because of GPDs?</a:t>
            </a:r>
          </a:p>
          <a:p>
            <a:r>
              <a:rPr lang="en-US" dirty="0">
                <a:latin typeface="Cambria Math" panose="02040503050406030204" pitchFamily="18" charset="0"/>
                <a:ea typeface="Cambria Math" panose="02040503050406030204" pitchFamily="18" charset="0"/>
              </a:rPr>
              <a:t>Show my expressions for the projection operators?</a:t>
            </a:r>
          </a:p>
          <a:p>
            <a:r>
              <a:rPr lang="en-US" dirty="0">
                <a:latin typeface="Cambria Math" panose="02040503050406030204" pitchFamily="18" charset="0"/>
                <a:ea typeface="Cambria Math" panose="02040503050406030204" pitchFamily="18" charset="0"/>
              </a:rPr>
              <a:t>Explain that in the results, there was a non-zero long component that went to 0 in the photoproduction limit</a:t>
            </a:r>
          </a:p>
          <a:p>
            <a:endParaRPr lang="en-US" dirty="0"/>
          </a:p>
          <a:p>
            <a:endParaRPr lang="en-US" dirty="0"/>
          </a:p>
        </p:txBody>
      </p:sp>
      <p:sp>
        <p:nvSpPr>
          <p:cNvPr id="4" name="Slide Number Placeholder 3"/>
          <p:cNvSpPr>
            <a:spLocks noGrp="1"/>
          </p:cNvSpPr>
          <p:nvPr>
            <p:ph type="sldNum" sz="quarter" idx="5"/>
          </p:nvPr>
        </p:nvSpPr>
        <p:spPr/>
        <p:txBody>
          <a:bodyPr/>
          <a:lstStyle/>
          <a:p>
            <a:fld id="{74B5D1DA-D76C-0B4F-9022-595DB83CC14D}" type="slidenum">
              <a:rPr lang="en-US" smtClean="0"/>
              <a:t>22</a:t>
            </a:fld>
            <a:endParaRPr lang="en-US"/>
          </a:p>
        </p:txBody>
      </p:sp>
    </p:spTree>
    <p:extLst>
      <p:ext uri="{BB962C8B-B14F-4D97-AF65-F5344CB8AC3E}">
        <p14:creationId xmlns:p14="http://schemas.microsoft.com/office/powerpoint/2010/main" val="3041336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5CCBB-E9C8-682E-1E50-80AD668AC5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D07453-4775-1453-FA57-D1A411732A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B06874-DBB8-2A59-DF2E-008721352300}"/>
              </a:ext>
            </a:extLst>
          </p:cNvPr>
          <p:cNvSpPr>
            <a:spLocks noGrp="1"/>
          </p:cNvSpPr>
          <p:nvPr>
            <p:ph type="body" idx="1"/>
          </p:nvPr>
        </p:nvSpPr>
        <p:spPr/>
        <p:txBody>
          <a:bodyPr/>
          <a:lstStyle/>
          <a:p>
            <a:r>
              <a:rPr lang="en-US" dirty="0">
                <a:latin typeface="Cambria Math" panose="02040503050406030204" pitchFamily="18" charset="0"/>
                <a:ea typeface="Cambria Math" panose="02040503050406030204" pitchFamily="18" charset="0"/>
              </a:rPr>
              <a:t>Discuss how the photon and HVM polarization vectors pull out the longitudinal components</a:t>
            </a:r>
          </a:p>
          <a:p>
            <a:r>
              <a:rPr lang="en-US" dirty="0">
                <a:latin typeface="Cambria Math" panose="02040503050406030204" pitchFamily="18" charset="0"/>
                <a:ea typeface="Cambria Math" panose="02040503050406030204" pitchFamily="18" charset="0"/>
              </a:rPr>
              <a:t>Show tensor decomp?</a:t>
            </a:r>
          </a:p>
          <a:p>
            <a:r>
              <a:rPr lang="en-US" dirty="0">
                <a:latin typeface="Cambria Math" panose="02040503050406030204" pitchFamily="18" charset="0"/>
                <a:ea typeface="Cambria Math" panose="02040503050406030204" pitchFamily="18" charset="0"/>
              </a:rPr>
              <a:t>Why is it natural here to decomp the amplitude into long and perp components?  Because of GPDs?</a:t>
            </a:r>
          </a:p>
          <a:p>
            <a:r>
              <a:rPr lang="en-US" dirty="0">
                <a:latin typeface="Cambria Math" panose="02040503050406030204" pitchFamily="18" charset="0"/>
                <a:ea typeface="Cambria Math" panose="02040503050406030204" pitchFamily="18" charset="0"/>
              </a:rPr>
              <a:t>Show my expressions for the projection operators?</a:t>
            </a:r>
          </a:p>
          <a:p>
            <a:r>
              <a:rPr lang="en-US" dirty="0">
                <a:latin typeface="Cambria Math" panose="02040503050406030204" pitchFamily="18" charset="0"/>
                <a:ea typeface="Cambria Math" panose="02040503050406030204" pitchFamily="18" charset="0"/>
              </a:rPr>
              <a:t>Explain that in the results, there was a non-zero long component that went to 0 in the photoproduction limit</a:t>
            </a:r>
          </a:p>
          <a:p>
            <a:endParaRPr lang="en-US" dirty="0"/>
          </a:p>
        </p:txBody>
      </p:sp>
      <p:sp>
        <p:nvSpPr>
          <p:cNvPr id="4" name="Slide Number Placeholder 3">
            <a:extLst>
              <a:ext uri="{FF2B5EF4-FFF2-40B4-BE49-F238E27FC236}">
                <a16:creationId xmlns:a16="http://schemas.microsoft.com/office/drawing/2014/main" id="{6E4934AC-6796-7CD5-C274-F677DE84C452}"/>
              </a:ext>
            </a:extLst>
          </p:cNvPr>
          <p:cNvSpPr>
            <a:spLocks noGrp="1"/>
          </p:cNvSpPr>
          <p:nvPr>
            <p:ph type="sldNum" sz="quarter" idx="5"/>
          </p:nvPr>
        </p:nvSpPr>
        <p:spPr/>
        <p:txBody>
          <a:bodyPr/>
          <a:lstStyle/>
          <a:p>
            <a:fld id="{74B5D1DA-D76C-0B4F-9022-595DB83CC14D}" type="slidenum">
              <a:rPr lang="en-US" smtClean="0"/>
              <a:t>23</a:t>
            </a:fld>
            <a:endParaRPr lang="en-US"/>
          </a:p>
        </p:txBody>
      </p:sp>
    </p:spTree>
    <p:extLst>
      <p:ext uri="{BB962C8B-B14F-4D97-AF65-F5344CB8AC3E}">
        <p14:creationId xmlns:p14="http://schemas.microsoft.com/office/powerpoint/2010/main" val="3675347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03231-EA68-9AF3-E0BB-4EFC87129F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651635-B091-C5AE-3F40-D6322C7B74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B01C61-91CC-2482-5812-64840A5AA329}"/>
              </a:ext>
            </a:extLst>
          </p:cNvPr>
          <p:cNvSpPr>
            <a:spLocks noGrp="1"/>
          </p:cNvSpPr>
          <p:nvPr>
            <p:ph type="body" idx="1"/>
          </p:nvPr>
        </p:nvSpPr>
        <p:spPr/>
        <p:txBody>
          <a:bodyPr/>
          <a:lstStyle/>
          <a:p>
            <a:r>
              <a:rPr lang="en-US" dirty="0"/>
              <a:t>In the following presentation, I will discuss the results of our recent publication where we performed these calculations in the NRQCD+GPD framework</a:t>
            </a:r>
          </a:p>
        </p:txBody>
      </p:sp>
      <p:sp>
        <p:nvSpPr>
          <p:cNvPr id="4" name="Slide Number Placeholder 3">
            <a:extLst>
              <a:ext uri="{FF2B5EF4-FFF2-40B4-BE49-F238E27FC236}">
                <a16:creationId xmlns:a16="http://schemas.microsoft.com/office/drawing/2014/main" id="{D8A129CD-3B39-C35A-DB8E-F4474EF6FD17}"/>
              </a:ext>
            </a:extLst>
          </p:cNvPr>
          <p:cNvSpPr>
            <a:spLocks noGrp="1"/>
          </p:cNvSpPr>
          <p:nvPr>
            <p:ph type="sldNum" sz="quarter" idx="5"/>
          </p:nvPr>
        </p:nvSpPr>
        <p:spPr/>
        <p:txBody>
          <a:bodyPr/>
          <a:lstStyle/>
          <a:p>
            <a:fld id="{74B5D1DA-D76C-0B4F-9022-595DB83CC14D}" type="slidenum">
              <a:rPr lang="en-US" smtClean="0"/>
              <a:t>3</a:t>
            </a:fld>
            <a:endParaRPr lang="en-US"/>
          </a:p>
        </p:txBody>
      </p:sp>
    </p:spTree>
    <p:extLst>
      <p:ext uri="{BB962C8B-B14F-4D97-AF65-F5344CB8AC3E}">
        <p14:creationId xmlns:p14="http://schemas.microsoft.com/office/powerpoint/2010/main" val="2167596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Pv</a:t>
            </a:r>
            <a:r>
              <a:rPr lang="en-US" dirty="0"/>
              <a:t> is kept up to leading order in k and therefore satisfies Pv^2 = 4m_Q^2</a:t>
            </a:r>
          </a:p>
        </p:txBody>
      </p:sp>
      <p:sp>
        <p:nvSpPr>
          <p:cNvPr id="4" name="Slide Number Placeholder 3"/>
          <p:cNvSpPr>
            <a:spLocks noGrp="1"/>
          </p:cNvSpPr>
          <p:nvPr>
            <p:ph type="sldNum" sz="quarter" idx="5"/>
          </p:nvPr>
        </p:nvSpPr>
        <p:spPr/>
        <p:txBody>
          <a:bodyPr/>
          <a:lstStyle/>
          <a:p>
            <a:fld id="{74B5D1DA-D76C-0B4F-9022-595DB83CC14D}" type="slidenum">
              <a:rPr lang="en-US" smtClean="0"/>
              <a:t>24</a:t>
            </a:fld>
            <a:endParaRPr lang="en-US"/>
          </a:p>
        </p:txBody>
      </p:sp>
    </p:spTree>
    <p:extLst>
      <p:ext uri="{BB962C8B-B14F-4D97-AF65-F5344CB8AC3E}">
        <p14:creationId xmlns:p14="http://schemas.microsoft.com/office/powerpoint/2010/main" val="3131577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mbria Math" panose="02040503050406030204" pitchFamily="18" charset="0"/>
                <a:ea typeface="Cambria Math" panose="02040503050406030204" pitchFamily="18" charset="0"/>
              </a:rPr>
              <a:t>Show graph</a:t>
            </a:r>
          </a:p>
          <a:p>
            <a:r>
              <a:rPr lang="en-US" dirty="0">
                <a:latin typeface="Cambria Math" panose="02040503050406030204" pitchFamily="18" charset="0"/>
                <a:ea typeface="Cambria Math" panose="02040503050406030204" pitchFamily="18" charset="0"/>
              </a:rPr>
              <a:t>Relativistic corrections show a significant difference </a:t>
            </a:r>
          </a:p>
          <a:p>
            <a:r>
              <a:rPr lang="en-US" dirty="0">
                <a:latin typeface="Cambria Math" panose="02040503050406030204" pitchFamily="18" charset="0"/>
                <a:ea typeface="Cambria Math" panose="02040503050406030204" pitchFamily="18" charset="0"/>
              </a:rPr>
              <a:t>LP shows a divergence going from ERBL to DGLAP from the GPD which is to be expected?</a:t>
            </a:r>
          </a:p>
          <a:p>
            <a:r>
              <a:rPr lang="en-US" dirty="0">
                <a:latin typeface="Cambria Math" panose="02040503050406030204" pitchFamily="18" charset="0"/>
                <a:ea typeface="Cambria Math" panose="02040503050406030204" pitchFamily="18" charset="0"/>
              </a:rPr>
              <a:t>But the </a:t>
            </a:r>
            <a:r>
              <a:rPr lang="en-US" dirty="0" err="1">
                <a:latin typeface="Cambria Math" panose="02040503050406030204" pitchFamily="18" charset="0"/>
                <a:ea typeface="Cambria Math" panose="02040503050406030204" pitchFamily="18" charset="0"/>
              </a:rPr>
              <a:t>subleading</a:t>
            </a:r>
            <a:r>
              <a:rPr lang="en-US" dirty="0">
                <a:latin typeface="Cambria Math" panose="02040503050406030204" pitchFamily="18" charset="0"/>
                <a:ea typeface="Cambria Math" panose="02040503050406030204" pitchFamily="18" charset="0"/>
              </a:rPr>
              <a:t> power has an even greater divergence</a:t>
            </a:r>
          </a:p>
          <a:p>
            <a:r>
              <a:rPr lang="en-US" dirty="0">
                <a:latin typeface="Cambria Math" panose="02040503050406030204" pitchFamily="18" charset="0"/>
                <a:ea typeface="Cambria Math" panose="02040503050406030204" pitchFamily="18" charset="0"/>
              </a:rPr>
              <a:t>We don’t know how to handle it</a:t>
            </a:r>
          </a:p>
          <a:p>
            <a:endParaRPr lang="en-US" dirty="0"/>
          </a:p>
        </p:txBody>
      </p:sp>
      <p:sp>
        <p:nvSpPr>
          <p:cNvPr id="4" name="Slide Number Placeholder 3"/>
          <p:cNvSpPr>
            <a:spLocks noGrp="1"/>
          </p:cNvSpPr>
          <p:nvPr>
            <p:ph type="sldNum" sz="quarter" idx="5"/>
          </p:nvPr>
        </p:nvSpPr>
        <p:spPr/>
        <p:txBody>
          <a:bodyPr/>
          <a:lstStyle/>
          <a:p>
            <a:fld id="{74B5D1DA-D76C-0B4F-9022-595DB83CC14D}" type="slidenum">
              <a:rPr lang="en-US" smtClean="0"/>
              <a:t>25</a:t>
            </a:fld>
            <a:endParaRPr lang="en-US"/>
          </a:p>
        </p:txBody>
      </p:sp>
    </p:spTree>
    <p:extLst>
      <p:ext uri="{BB962C8B-B14F-4D97-AF65-F5344CB8AC3E}">
        <p14:creationId xmlns:p14="http://schemas.microsoft.com/office/powerpoint/2010/main" val="4039491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E94C3-02F8-06E3-15FB-548FC18642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979AD2-5B33-72BC-FF32-48904CE51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F8BAD3-BD04-4ECC-72F9-9A0CB58AA123}"/>
              </a:ext>
            </a:extLst>
          </p:cNvPr>
          <p:cNvSpPr>
            <a:spLocks noGrp="1"/>
          </p:cNvSpPr>
          <p:nvPr>
            <p:ph type="body" idx="1"/>
          </p:nvPr>
        </p:nvSpPr>
        <p:spPr/>
        <p:txBody>
          <a:bodyPr/>
          <a:lstStyle/>
          <a:p>
            <a:r>
              <a:rPr lang="en-US" dirty="0">
                <a:latin typeface="Cambria Math" panose="02040503050406030204" pitchFamily="18" charset="0"/>
                <a:ea typeface="Cambria Math" panose="02040503050406030204" pitchFamily="18" charset="0"/>
              </a:rPr>
              <a:t>The sum and averaging is over the polarization of the initial and final proton state</a:t>
            </a:r>
          </a:p>
          <a:p>
            <a:r>
              <a:rPr lang="en-US" dirty="0">
                <a:latin typeface="Cambria Math" panose="02040503050406030204" pitchFamily="18" charset="0"/>
                <a:ea typeface="Cambria Math" panose="02040503050406030204" pitchFamily="18" charset="0"/>
              </a:rPr>
              <a:t>Squared moment of the GPD</a:t>
            </a:r>
          </a:p>
        </p:txBody>
      </p:sp>
      <p:sp>
        <p:nvSpPr>
          <p:cNvPr id="4" name="Slide Number Placeholder 3">
            <a:extLst>
              <a:ext uri="{FF2B5EF4-FFF2-40B4-BE49-F238E27FC236}">
                <a16:creationId xmlns:a16="http://schemas.microsoft.com/office/drawing/2014/main" id="{259B4D5D-0945-C190-8F98-83D92AE21058}"/>
              </a:ext>
            </a:extLst>
          </p:cNvPr>
          <p:cNvSpPr>
            <a:spLocks noGrp="1"/>
          </p:cNvSpPr>
          <p:nvPr>
            <p:ph type="sldNum" sz="quarter" idx="5"/>
          </p:nvPr>
        </p:nvSpPr>
        <p:spPr/>
        <p:txBody>
          <a:bodyPr/>
          <a:lstStyle/>
          <a:p>
            <a:fld id="{74B5D1DA-D76C-0B4F-9022-595DB83CC14D}" type="slidenum">
              <a:rPr lang="en-US" smtClean="0"/>
              <a:t>26</a:t>
            </a:fld>
            <a:endParaRPr lang="en-US"/>
          </a:p>
        </p:txBody>
      </p:sp>
    </p:spTree>
    <p:extLst>
      <p:ext uri="{BB962C8B-B14F-4D97-AF65-F5344CB8AC3E}">
        <p14:creationId xmlns:p14="http://schemas.microsoft.com/office/powerpoint/2010/main" val="3768539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22AE1-AC6D-C432-A954-D781C08C87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B17BBB-7BEF-880A-EB10-7DE4529DB0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A1BF5A-BC7F-727F-A256-60A14748D870}"/>
              </a:ext>
            </a:extLst>
          </p:cNvPr>
          <p:cNvSpPr>
            <a:spLocks noGrp="1"/>
          </p:cNvSpPr>
          <p:nvPr>
            <p:ph type="body" idx="1"/>
          </p:nvPr>
        </p:nvSpPr>
        <p:spPr/>
        <p:txBody>
          <a:bodyPr/>
          <a:lstStyle/>
          <a:p>
            <a:r>
              <a:rPr lang="en-US" dirty="0">
                <a:latin typeface="Cambria Math" panose="02040503050406030204" pitchFamily="18" charset="0"/>
                <a:ea typeface="Cambria Math" panose="02040503050406030204" pitchFamily="18" charset="0"/>
              </a:rPr>
              <a:t>GFFs are taken from lattice calculations with the t dependence in the </a:t>
            </a:r>
            <a:r>
              <a:rPr lang="en-US" dirty="0" err="1">
                <a:latin typeface="Cambria Math" panose="02040503050406030204" pitchFamily="18" charset="0"/>
                <a:ea typeface="Cambria Math" panose="02040503050406030204" pitchFamily="18" charset="0"/>
              </a:rPr>
              <a:t>tripole</a:t>
            </a:r>
            <a:r>
              <a:rPr lang="en-US" dirty="0">
                <a:latin typeface="Cambria Math" panose="02040503050406030204" pitchFamily="18" charset="0"/>
                <a:ea typeface="Cambria Math" panose="02040503050406030204" pitchFamily="18" charset="0"/>
              </a:rPr>
              <a:t> expansion being:</a:t>
            </a:r>
          </a:p>
        </p:txBody>
      </p:sp>
      <p:sp>
        <p:nvSpPr>
          <p:cNvPr id="4" name="Slide Number Placeholder 3">
            <a:extLst>
              <a:ext uri="{FF2B5EF4-FFF2-40B4-BE49-F238E27FC236}">
                <a16:creationId xmlns:a16="http://schemas.microsoft.com/office/drawing/2014/main" id="{96C46744-DD80-4277-09E5-23D120C5798F}"/>
              </a:ext>
            </a:extLst>
          </p:cNvPr>
          <p:cNvSpPr>
            <a:spLocks noGrp="1"/>
          </p:cNvSpPr>
          <p:nvPr>
            <p:ph type="sldNum" sz="quarter" idx="5"/>
          </p:nvPr>
        </p:nvSpPr>
        <p:spPr/>
        <p:txBody>
          <a:bodyPr/>
          <a:lstStyle/>
          <a:p>
            <a:fld id="{74B5D1DA-D76C-0B4F-9022-595DB83CC14D}" type="slidenum">
              <a:rPr lang="en-US" smtClean="0"/>
              <a:t>27</a:t>
            </a:fld>
            <a:endParaRPr lang="en-US"/>
          </a:p>
        </p:txBody>
      </p:sp>
    </p:spTree>
    <p:extLst>
      <p:ext uri="{BB962C8B-B14F-4D97-AF65-F5344CB8AC3E}">
        <p14:creationId xmlns:p14="http://schemas.microsoft.com/office/powerpoint/2010/main" val="23592317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00BE7-D4AB-12DA-DD03-0FD96069A1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888980-D220-DFA2-23BA-A4BBF73CB2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9EFCF4-5164-72D5-F1EC-8D7345D9202C}"/>
              </a:ext>
            </a:extLst>
          </p:cNvPr>
          <p:cNvSpPr>
            <a:spLocks noGrp="1"/>
          </p:cNvSpPr>
          <p:nvPr>
            <p:ph type="body" idx="1"/>
          </p:nvPr>
        </p:nvSpPr>
        <p:spPr/>
        <p:txBody>
          <a:bodyPr/>
          <a:lstStyle/>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We definitely need to include the higher moments for the relativistic correction. The cross-section is extremely small since the square of matching coefficient multiplying the moment of GPD is almost zero. The coefficient goes as (1-7v^2/3)^2. 7v^2/3 for charm quark is 0.97 making this almost zero. I have put the figure below with the corrected sign and the orange line represents NLP correction</a:t>
            </a:r>
          </a:p>
        </p:txBody>
      </p:sp>
      <p:sp>
        <p:nvSpPr>
          <p:cNvPr id="4" name="Slide Number Placeholder 3">
            <a:extLst>
              <a:ext uri="{FF2B5EF4-FFF2-40B4-BE49-F238E27FC236}">
                <a16:creationId xmlns:a16="http://schemas.microsoft.com/office/drawing/2014/main" id="{8011F7B8-855B-2AD6-08B7-9D94302FC02F}"/>
              </a:ext>
            </a:extLst>
          </p:cNvPr>
          <p:cNvSpPr>
            <a:spLocks noGrp="1"/>
          </p:cNvSpPr>
          <p:nvPr>
            <p:ph type="sldNum" sz="quarter" idx="5"/>
          </p:nvPr>
        </p:nvSpPr>
        <p:spPr/>
        <p:txBody>
          <a:bodyPr/>
          <a:lstStyle/>
          <a:p>
            <a:fld id="{74B5D1DA-D76C-0B4F-9022-595DB83CC14D}" type="slidenum">
              <a:rPr lang="en-US" smtClean="0"/>
              <a:t>28</a:t>
            </a:fld>
            <a:endParaRPr lang="en-US"/>
          </a:p>
        </p:txBody>
      </p:sp>
    </p:spTree>
    <p:extLst>
      <p:ext uri="{BB962C8B-B14F-4D97-AF65-F5344CB8AC3E}">
        <p14:creationId xmlns:p14="http://schemas.microsoft.com/office/powerpoint/2010/main" val="1611981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B745F-9DF5-64A6-AE24-D93E0B9FA4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7E9406-C853-A66F-D1CE-F615CB0447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C54690-5C52-97BF-CD69-AB2EA2322E2A}"/>
              </a:ext>
            </a:extLst>
          </p:cNvPr>
          <p:cNvSpPr>
            <a:spLocks noGrp="1"/>
          </p:cNvSpPr>
          <p:nvPr>
            <p:ph type="body" idx="1"/>
          </p:nvPr>
        </p:nvSpPr>
        <p:spPr/>
        <p:txBody>
          <a:bodyPr/>
          <a:lstStyle/>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We discussed today about the relativistic correction by taking some GPD models. I have two screenshots below for the cross-section as a function of W. For the first one I took GPD to be the asymptotic form we used in our paper and for the second one I took a truncated version of the Kroll &amp;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Goloskokov</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model (0611290 and I have just retained the first term in the GPD expansion). The dashed line corresponds to LP while the filled lines corresponds to NLP with blue, yellow and green corresponding to 0th, 2nd and 4th moment respectively. This shows that the result is sensitive to GPD model and &lt;v^2&gt; dependence of the matching coefficient. So we decided to use GUMP to get the moments to see if the GPD at LP converges and then see how much the NLP is going to push the result closer towards the data</a:t>
            </a:r>
          </a:p>
        </p:txBody>
      </p:sp>
      <p:sp>
        <p:nvSpPr>
          <p:cNvPr id="4" name="Slide Number Placeholder 3">
            <a:extLst>
              <a:ext uri="{FF2B5EF4-FFF2-40B4-BE49-F238E27FC236}">
                <a16:creationId xmlns:a16="http://schemas.microsoft.com/office/drawing/2014/main" id="{F13E02C9-23D1-EEC3-9577-2B06F36D05FC}"/>
              </a:ext>
            </a:extLst>
          </p:cNvPr>
          <p:cNvSpPr>
            <a:spLocks noGrp="1"/>
          </p:cNvSpPr>
          <p:nvPr>
            <p:ph type="sldNum" sz="quarter" idx="5"/>
          </p:nvPr>
        </p:nvSpPr>
        <p:spPr/>
        <p:txBody>
          <a:bodyPr/>
          <a:lstStyle/>
          <a:p>
            <a:fld id="{74B5D1DA-D76C-0B4F-9022-595DB83CC14D}" type="slidenum">
              <a:rPr lang="en-US" smtClean="0"/>
              <a:t>29</a:t>
            </a:fld>
            <a:endParaRPr lang="en-US"/>
          </a:p>
        </p:txBody>
      </p:sp>
    </p:spTree>
    <p:extLst>
      <p:ext uri="{BB962C8B-B14F-4D97-AF65-F5344CB8AC3E}">
        <p14:creationId xmlns:p14="http://schemas.microsoft.com/office/powerpoint/2010/main" val="19048487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9A342-1032-C10D-5AEC-A17DC96CC1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C0A2FD-FFC5-01AB-1ED9-C5E29DFFDB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CC392F-9B1C-9810-5EC0-6AC96929765B}"/>
              </a:ext>
            </a:extLst>
          </p:cNvPr>
          <p:cNvSpPr>
            <a:spLocks noGrp="1"/>
          </p:cNvSpPr>
          <p:nvPr>
            <p:ph type="body" idx="1"/>
          </p:nvPr>
        </p:nvSpPr>
        <p:spPr/>
        <p:txBody>
          <a:bodyPr/>
          <a:lstStyle/>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We discussed today about the relativistic correction by taking some GPD models. I have two screenshots below for the cross-section as a function of W. For the first one I took GPD to be the asymptotic form we used in our paper and for the second one I took a truncated version of the Kroll &amp;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Goloskokov</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model (0611290 and I have just retained the first term in the GPD expansion). The dashed line corresponds to LP while the filled lines corresponds to NLP with blue, yellow and green corresponding to 0th, 2nd and 4th moment respectively. This shows that the result is sensitive to GPD model and &lt;v^2&gt; dependence of the matching coefficient. So we decided to use GUMP to get the moments to see if the GPD at LP converges and then see how much the NLP is going to push the result closer towards the data</a:t>
            </a:r>
          </a:p>
        </p:txBody>
      </p:sp>
      <p:sp>
        <p:nvSpPr>
          <p:cNvPr id="4" name="Slide Number Placeholder 3">
            <a:extLst>
              <a:ext uri="{FF2B5EF4-FFF2-40B4-BE49-F238E27FC236}">
                <a16:creationId xmlns:a16="http://schemas.microsoft.com/office/drawing/2014/main" id="{2B7C51A5-131F-FE99-C819-73A1D6BD2998}"/>
              </a:ext>
            </a:extLst>
          </p:cNvPr>
          <p:cNvSpPr>
            <a:spLocks noGrp="1"/>
          </p:cNvSpPr>
          <p:nvPr>
            <p:ph type="sldNum" sz="quarter" idx="5"/>
          </p:nvPr>
        </p:nvSpPr>
        <p:spPr/>
        <p:txBody>
          <a:bodyPr/>
          <a:lstStyle/>
          <a:p>
            <a:fld id="{74B5D1DA-D76C-0B4F-9022-595DB83CC14D}" type="slidenum">
              <a:rPr lang="en-US" smtClean="0"/>
              <a:t>30</a:t>
            </a:fld>
            <a:endParaRPr lang="en-US"/>
          </a:p>
        </p:txBody>
      </p:sp>
    </p:spTree>
    <p:extLst>
      <p:ext uri="{BB962C8B-B14F-4D97-AF65-F5344CB8AC3E}">
        <p14:creationId xmlns:p14="http://schemas.microsoft.com/office/powerpoint/2010/main" val="3157021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D6F95-D75B-3DEE-B8C8-1FDA94E7AA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E2BA33-F6E3-D876-EB55-51DA3CAEE5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7255CE-6ED1-0508-8E36-FD8E4004316F}"/>
              </a:ext>
            </a:extLst>
          </p:cNvPr>
          <p:cNvSpPr>
            <a:spLocks noGrp="1"/>
          </p:cNvSpPr>
          <p:nvPr>
            <p:ph type="body" idx="1"/>
          </p:nvPr>
        </p:nvSpPr>
        <p:spPr/>
        <p:txBody>
          <a:bodyPr/>
          <a:lstStyle/>
          <a:p>
            <a:r>
              <a:rPr lang="en-US" dirty="0"/>
              <a:t>Near threshold region: W^2 ~ Mv^2 &gt;&gt; -t</a:t>
            </a:r>
          </a:p>
          <a:p>
            <a:r>
              <a:rPr lang="en-US" dirty="0"/>
              <a:t>W = invariant mass of photon-proton system</a:t>
            </a:r>
          </a:p>
        </p:txBody>
      </p:sp>
      <p:sp>
        <p:nvSpPr>
          <p:cNvPr id="4" name="Slide Number Placeholder 3">
            <a:extLst>
              <a:ext uri="{FF2B5EF4-FFF2-40B4-BE49-F238E27FC236}">
                <a16:creationId xmlns:a16="http://schemas.microsoft.com/office/drawing/2014/main" id="{011E8D0B-E3AB-8976-CB74-72F939A96635}"/>
              </a:ext>
            </a:extLst>
          </p:cNvPr>
          <p:cNvSpPr>
            <a:spLocks noGrp="1"/>
          </p:cNvSpPr>
          <p:nvPr>
            <p:ph type="sldNum" sz="quarter" idx="5"/>
          </p:nvPr>
        </p:nvSpPr>
        <p:spPr/>
        <p:txBody>
          <a:bodyPr/>
          <a:lstStyle/>
          <a:p>
            <a:fld id="{74B5D1DA-D76C-0B4F-9022-595DB83CC14D}" type="slidenum">
              <a:rPr lang="en-US" smtClean="0"/>
              <a:t>32</a:t>
            </a:fld>
            <a:endParaRPr lang="en-US"/>
          </a:p>
        </p:txBody>
      </p:sp>
    </p:spTree>
    <p:extLst>
      <p:ext uri="{BB962C8B-B14F-4D97-AF65-F5344CB8AC3E}">
        <p14:creationId xmlns:p14="http://schemas.microsoft.com/office/powerpoint/2010/main" val="35675448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6C9C4-B22C-F00C-9CBC-8E74AB661B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2321D5-F0BA-0821-26FA-3DE1A0428A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4CCD12-A081-0DCE-392E-A697AE8A876C}"/>
              </a:ext>
            </a:extLst>
          </p:cNvPr>
          <p:cNvSpPr>
            <a:spLocks noGrp="1"/>
          </p:cNvSpPr>
          <p:nvPr>
            <p:ph type="body" idx="1"/>
          </p:nvPr>
        </p:nvSpPr>
        <p:spPr/>
        <p:txBody>
          <a:bodyPr/>
          <a:lstStyle/>
          <a:p>
            <a:r>
              <a:rPr lang="en-US" dirty="0"/>
              <a:t>Momentum decomposition in terms of the light-cone basis vectors in the near-threshold limit</a:t>
            </a:r>
          </a:p>
          <a:p>
            <a:r>
              <a:rPr lang="en-US" dirty="0"/>
              <a:t>W = invariant mass of the photon-proton system</a:t>
            </a:r>
          </a:p>
        </p:txBody>
      </p:sp>
      <p:sp>
        <p:nvSpPr>
          <p:cNvPr id="4" name="Slide Number Placeholder 3">
            <a:extLst>
              <a:ext uri="{FF2B5EF4-FFF2-40B4-BE49-F238E27FC236}">
                <a16:creationId xmlns:a16="http://schemas.microsoft.com/office/drawing/2014/main" id="{4B61DC66-1DFB-38E0-1899-D257A70AB35C}"/>
              </a:ext>
            </a:extLst>
          </p:cNvPr>
          <p:cNvSpPr>
            <a:spLocks noGrp="1"/>
          </p:cNvSpPr>
          <p:nvPr>
            <p:ph type="sldNum" sz="quarter" idx="5"/>
          </p:nvPr>
        </p:nvSpPr>
        <p:spPr/>
        <p:txBody>
          <a:bodyPr/>
          <a:lstStyle/>
          <a:p>
            <a:fld id="{74B5D1DA-D76C-0B4F-9022-595DB83CC14D}" type="slidenum">
              <a:rPr lang="en-US" smtClean="0"/>
              <a:t>33</a:t>
            </a:fld>
            <a:endParaRPr lang="en-US"/>
          </a:p>
        </p:txBody>
      </p:sp>
    </p:spTree>
    <p:extLst>
      <p:ext uri="{BB962C8B-B14F-4D97-AF65-F5344CB8AC3E}">
        <p14:creationId xmlns:p14="http://schemas.microsoft.com/office/powerpoint/2010/main" val="126016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97150-2C52-9B9D-2199-116575686B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EA63A3-381B-C70F-5753-0EC003C7CA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DE0D97-1FBD-1333-3AEF-13CE1F1D459B}"/>
              </a:ext>
            </a:extLst>
          </p:cNvPr>
          <p:cNvSpPr>
            <a:spLocks noGrp="1"/>
          </p:cNvSpPr>
          <p:nvPr>
            <p:ph type="body" idx="1"/>
          </p:nvPr>
        </p:nvSpPr>
        <p:spPr/>
        <p:txBody>
          <a:bodyPr/>
          <a:lstStyle/>
          <a:p>
            <a:r>
              <a:rPr lang="en-US" dirty="0"/>
              <a:t>2. Assuming suppressed contributions from the intrinsic heavy quarks</a:t>
            </a:r>
          </a:p>
          <a:p>
            <a:r>
              <a:rPr lang="en-US" dirty="0"/>
              <a:t>*EIC: adding electron source, electron accelerator ring, and electron storage ring</a:t>
            </a:r>
          </a:p>
        </p:txBody>
      </p:sp>
      <p:sp>
        <p:nvSpPr>
          <p:cNvPr id="4" name="Slide Number Placeholder 3">
            <a:extLst>
              <a:ext uri="{FF2B5EF4-FFF2-40B4-BE49-F238E27FC236}">
                <a16:creationId xmlns:a16="http://schemas.microsoft.com/office/drawing/2014/main" id="{C65D081E-1C24-3326-FA28-4B75C3DD7D8C}"/>
              </a:ext>
            </a:extLst>
          </p:cNvPr>
          <p:cNvSpPr>
            <a:spLocks noGrp="1"/>
          </p:cNvSpPr>
          <p:nvPr>
            <p:ph type="sldNum" sz="quarter" idx="5"/>
          </p:nvPr>
        </p:nvSpPr>
        <p:spPr/>
        <p:txBody>
          <a:bodyPr/>
          <a:lstStyle/>
          <a:p>
            <a:fld id="{74B5D1DA-D76C-0B4F-9022-595DB83CC14D}" type="slidenum">
              <a:rPr lang="en-US" smtClean="0"/>
              <a:t>4</a:t>
            </a:fld>
            <a:endParaRPr lang="en-US"/>
          </a:p>
        </p:txBody>
      </p:sp>
    </p:spTree>
    <p:extLst>
      <p:ext uri="{BB962C8B-B14F-4D97-AF65-F5344CB8AC3E}">
        <p14:creationId xmlns:p14="http://schemas.microsoft.com/office/powerpoint/2010/main" val="2946011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4C55B-BCC1-151B-2446-5F6B013153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7AAD30-2095-1187-DC57-293BBBFBD2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1399E7-C48E-72CB-0297-F3830B5F74E9}"/>
              </a:ext>
            </a:extLst>
          </p:cNvPr>
          <p:cNvSpPr>
            <a:spLocks noGrp="1"/>
          </p:cNvSpPr>
          <p:nvPr>
            <p:ph type="body" idx="1"/>
          </p:nvPr>
        </p:nvSpPr>
        <p:spPr/>
        <p:txBody>
          <a:bodyPr/>
          <a:lstStyle/>
          <a:p>
            <a:r>
              <a:rPr lang="en-US" dirty="0"/>
              <a:t>2. Assuming suppressed contributions from the intrinsic heavy quarks</a:t>
            </a:r>
          </a:p>
        </p:txBody>
      </p:sp>
      <p:sp>
        <p:nvSpPr>
          <p:cNvPr id="4" name="Slide Number Placeholder 3">
            <a:extLst>
              <a:ext uri="{FF2B5EF4-FFF2-40B4-BE49-F238E27FC236}">
                <a16:creationId xmlns:a16="http://schemas.microsoft.com/office/drawing/2014/main" id="{D2AEBE8E-7EA9-37F1-13A9-E7614118D6FC}"/>
              </a:ext>
            </a:extLst>
          </p:cNvPr>
          <p:cNvSpPr>
            <a:spLocks noGrp="1"/>
          </p:cNvSpPr>
          <p:nvPr>
            <p:ph type="sldNum" sz="quarter" idx="5"/>
          </p:nvPr>
        </p:nvSpPr>
        <p:spPr/>
        <p:txBody>
          <a:bodyPr/>
          <a:lstStyle/>
          <a:p>
            <a:fld id="{74B5D1DA-D76C-0B4F-9022-595DB83CC14D}" type="slidenum">
              <a:rPr lang="en-US" smtClean="0"/>
              <a:t>5</a:t>
            </a:fld>
            <a:endParaRPr lang="en-US"/>
          </a:p>
        </p:txBody>
      </p:sp>
    </p:spTree>
    <p:extLst>
      <p:ext uri="{BB962C8B-B14F-4D97-AF65-F5344CB8AC3E}">
        <p14:creationId xmlns:p14="http://schemas.microsoft.com/office/powerpoint/2010/main" val="4096040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B5D1DA-D76C-0B4F-9022-595DB83CC14D}" type="slidenum">
              <a:rPr lang="en-US" smtClean="0"/>
              <a:t>6</a:t>
            </a:fld>
            <a:endParaRPr lang="en-US"/>
          </a:p>
        </p:txBody>
      </p:sp>
    </p:spTree>
    <p:extLst>
      <p:ext uri="{BB962C8B-B14F-4D97-AF65-F5344CB8AC3E}">
        <p14:creationId xmlns:p14="http://schemas.microsoft.com/office/powerpoint/2010/main" val="1390736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we will expand k to get relativistic corrections</a:t>
            </a:r>
          </a:p>
          <a:p>
            <a:endParaRPr lang="en-US" dirty="0"/>
          </a:p>
        </p:txBody>
      </p:sp>
      <p:sp>
        <p:nvSpPr>
          <p:cNvPr id="4" name="Slide Number Placeholder 3"/>
          <p:cNvSpPr>
            <a:spLocks noGrp="1"/>
          </p:cNvSpPr>
          <p:nvPr>
            <p:ph type="sldNum" sz="quarter" idx="5"/>
          </p:nvPr>
        </p:nvSpPr>
        <p:spPr/>
        <p:txBody>
          <a:bodyPr/>
          <a:lstStyle/>
          <a:p>
            <a:fld id="{74B5D1DA-D76C-0B4F-9022-595DB83CC14D}" type="slidenum">
              <a:rPr lang="en-US" smtClean="0"/>
              <a:t>7</a:t>
            </a:fld>
            <a:endParaRPr lang="en-US"/>
          </a:p>
        </p:txBody>
      </p:sp>
    </p:spTree>
    <p:extLst>
      <p:ext uri="{BB962C8B-B14F-4D97-AF65-F5344CB8AC3E}">
        <p14:creationId xmlns:p14="http://schemas.microsoft.com/office/powerpoint/2010/main" val="1573550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BD43C-A11B-4D93-4DCC-708BF56997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F50CC5-9934-713B-EFAE-6664EB0559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1A88DB-47D1-C5D6-E388-B332454C10C6}"/>
              </a:ext>
            </a:extLst>
          </p:cNvPr>
          <p:cNvSpPr>
            <a:spLocks noGrp="1"/>
          </p:cNvSpPr>
          <p:nvPr>
            <p:ph type="body" idx="1"/>
          </p:nvPr>
        </p:nvSpPr>
        <p:spPr/>
        <p:txBody>
          <a:bodyPr/>
          <a:lstStyle/>
          <a:p>
            <a:r>
              <a:rPr lang="en-US" dirty="0"/>
              <a:t>**explain that we will expand v to get relativistic corrections</a:t>
            </a:r>
          </a:p>
          <a:p>
            <a:r>
              <a:rPr lang="en-US" dirty="0"/>
              <a:t>- Gluon GPD parametrizes the dynamics of gluons in the recoiling proton at the nonperturbative scale.</a:t>
            </a:r>
          </a:p>
        </p:txBody>
      </p:sp>
      <p:sp>
        <p:nvSpPr>
          <p:cNvPr id="4" name="Slide Number Placeholder 3">
            <a:extLst>
              <a:ext uri="{FF2B5EF4-FFF2-40B4-BE49-F238E27FC236}">
                <a16:creationId xmlns:a16="http://schemas.microsoft.com/office/drawing/2014/main" id="{1912484B-6F98-B575-FA60-001EC8E42970}"/>
              </a:ext>
            </a:extLst>
          </p:cNvPr>
          <p:cNvSpPr>
            <a:spLocks noGrp="1"/>
          </p:cNvSpPr>
          <p:nvPr>
            <p:ph type="sldNum" sz="quarter" idx="5"/>
          </p:nvPr>
        </p:nvSpPr>
        <p:spPr/>
        <p:txBody>
          <a:bodyPr/>
          <a:lstStyle/>
          <a:p>
            <a:fld id="{74B5D1DA-D76C-0B4F-9022-595DB83CC14D}" type="slidenum">
              <a:rPr lang="en-US" smtClean="0"/>
              <a:t>8</a:t>
            </a:fld>
            <a:endParaRPr lang="en-US"/>
          </a:p>
        </p:txBody>
      </p:sp>
    </p:spTree>
    <p:extLst>
      <p:ext uri="{BB962C8B-B14F-4D97-AF65-F5344CB8AC3E}">
        <p14:creationId xmlns:p14="http://schemas.microsoft.com/office/powerpoint/2010/main" val="4155561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A2B5C-1BA6-C78E-5634-D330F9F083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528E6A-2BC8-736A-64C9-E56CE2D3AD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68E2E-9271-4CD6-12DB-09C5A8AD060A}"/>
              </a:ext>
            </a:extLst>
          </p:cNvPr>
          <p:cNvSpPr>
            <a:spLocks noGrp="1"/>
          </p:cNvSpPr>
          <p:nvPr>
            <p:ph type="body" idx="1"/>
          </p:nvPr>
        </p:nvSpPr>
        <p:spPr/>
        <p:txBody>
          <a:bodyPr/>
          <a:lstStyle/>
          <a:p>
            <a:r>
              <a:rPr lang="en-US" dirty="0"/>
              <a:t>**explain that we will expand v to get relativistic corrections</a:t>
            </a:r>
          </a:p>
          <a:p>
            <a:r>
              <a:rPr lang="en-US" dirty="0"/>
              <a:t>- Gluon GPD parametrizes the dynamics of gluons in the recoiling proton at the nonperturbative scale.</a:t>
            </a:r>
          </a:p>
        </p:txBody>
      </p:sp>
      <p:sp>
        <p:nvSpPr>
          <p:cNvPr id="4" name="Slide Number Placeholder 3">
            <a:extLst>
              <a:ext uri="{FF2B5EF4-FFF2-40B4-BE49-F238E27FC236}">
                <a16:creationId xmlns:a16="http://schemas.microsoft.com/office/drawing/2014/main" id="{F2C84488-00C9-307D-95BA-776AA2EBDA54}"/>
              </a:ext>
            </a:extLst>
          </p:cNvPr>
          <p:cNvSpPr>
            <a:spLocks noGrp="1"/>
          </p:cNvSpPr>
          <p:nvPr>
            <p:ph type="sldNum" sz="quarter" idx="5"/>
          </p:nvPr>
        </p:nvSpPr>
        <p:spPr/>
        <p:txBody>
          <a:bodyPr/>
          <a:lstStyle/>
          <a:p>
            <a:fld id="{74B5D1DA-D76C-0B4F-9022-595DB83CC14D}" type="slidenum">
              <a:rPr lang="en-US" smtClean="0"/>
              <a:t>9</a:t>
            </a:fld>
            <a:endParaRPr lang="en-US"/>
          </a:p>
        </p:txBody>
      </p:sp>
    </p:spTree>
    <p:extLst>
      <p:ext uri="{BB962C8B-B14F-4D97-AF65-F5344CB8AC3E}">
        <p14:creationId xmlns:p14="http://schemas.microsoft.com/office/powerpoint/2010/main" val="1052475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FD0AE-FCCD-E03A-AEB6-891B73A5EE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DD7F0C-1EBE-F05E-03CE-B49CF23ED9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52B53E-CB97-F1E3-B631-B13D29F1A43C}"/>
              </a:ext>
            </a:extLst>
          </p:cNvPr>
          <p:cNvSpPr>
            <a:spLocks noGrp="1"/>
          </p:cNvSpPr>
          <p:nvPr>
            <p:ph type="body" idx="1"/>
          </p:nvPr>
        </p:nvSpPr>
        <p:spPr/>
        <p:txBody>
          <a:bodyPr/>
          <a:lstStyle/>
          <a:p>
            <a:r>
              <a:rPr lang="en-US" dirty="0"/>
              <a:t>- LDME is related to the quarkonium wavefunction at the origin</a:t>
            </a:r>
          </a:p>
          <a:p>
            <a:r>
              <a:rPr lang="en-US" dirty="0"/>
              <a:t>- Gluon GPD parametrizes the dynamics of gluons in the recoiling proton at the nonperturbative scale.</a:t>
            </a:r>
          </a:p>
        </p:txBody>
      </p:sp>
      <p:sp>
        <p:nvSpPr>
          <p:cNvPr id="4" name="Slide Number Placeholder 3">
            <a:extLst>
              <a:ext uri="{FF2B5EF4-FFF2-40B4-BE49-F238E27FC236}">
                <a16:creationId xmlns:a16="http://schemas.microsoft.com/office/drawing/2014/main" id="{46B962E6-5347-A9F2-A00C-E24E0FCF8610}"/>
              </a:ext>
            </a:extLst>
          </p:cNvPr>
          <p:cNvSpPr>
            <a:spLocks noGrp="1"/>
          </p:cNvSpPr>
          <p:nvPr>
            <p:ph type="sldNum" sz="quarter" idx="5"/>
          </p:nvPr>
        </p:nvSpPr>
        <p:spPr/>
        <p:txBody>
          <a:bodyPr/>
          <a:lstStyle/>
          <a:p>
            <a:fld id="{74B5D1DA-D76C-0B4F-9022-595DB83CC14D}" type="slidenum">
              <a:rPr lang="en-US" smtClean="0"/>
              <a:t>10</a:t>
            </a:fld>
            <a:endParaRPr lang="en-US"/>
          </a:p>
        </p:txBody>
      </p:sp>
    </p:spTree>
    <p:extLst>
      <p:ext uri="{BB962C8B-B14F-4D97-AF65-F5344CB8AC3E}">
        <p14:creationId xmlns:p14="http://schemas.microsoft.com/office/powerpoint/2010/main" val="3876109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33B45-9201-99D1-7D8E-9431460CA9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17A1DE-B056-DBE5-12D6-0007153177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36C569-615E-AAC5-09BB-169F8F98ED97}"/>
              </a:ext>
            </a:extLst>
          </p:cNvPr>
          <p:cNvSpPr>
            <a:spLocks noGrp="1"/>
          </p:cNvSpPr>
          <p:nvPr>
            <p:ph type="dt" sz="half" idx="10"/>
          </p:nvPr>
        </p:nvSpPr>
        <p:spPr/>
        <p:txBody>
          <a:bodyPr/>
          <a:lstStyle/>
          <a:p>
            <a:fld id="{9DF606C3-EA6A-1540-807F-43DB34505C04}" type="datetime1">
              <a:rPr lang="en-US" smtClean="0"/>
              <a:t>3/3/26</a:t>
            </a:fld>
            <a:endParaRPr lang="en-US"/>
          </a:p>
        </p:txBody>
      </p:sp>
      <p:sp>
        <p:nvSpPr>
          <p:cNvPr id="5" name="Footer Placeholder 4">
            <a:extLst>
              <a:ext uri="{FF2B5EF4-FFF2-40B4-BE49-F238E27FC236}">
                <a16:creationId xmlns:a16="http://schemas.microsoft.com/office/drawing/2014/main" id="{CC30BB25-28B8-762D-1E94-542CA55969D0}"/>
              </a:ext>
            </a:extLst>
          </p:cNvPr>
          <p:cNvSpPr>
            <a:spLocks noGrp="1"/>
          </p:cNvSpPr>
          <p:nvPr>
            <p:ph type="ftr" sz="quarter" idx="11"/>
          </p:nvPr>
        </p:nvSpPr>
        <p:spPr/>
        <p:txBody>
          <a:bodyPr/>
          <a:lstStyle/>
          <a:p>
            <a:r>
              <a:rPr lang="en-US"/>
              <a:t>Sarah K. Blask | QGT Collaboration | SCET 2026</a:t>
            </a:r>
          </a:p>
        </p:txBody>
      </p:sp>
      <p:sp>
        <p:nvSpPr>
          <p:cNvPr id="6" name="Slide Number Placeholder 5">
            <a:extLst>
              <a:ext uri="{FF2B5EF4-FFF2-40B4-BE49-F238E27FC236}">
                <a16:creationId xmlns:a16="http://schemas.microsoft.com/office/drawing/2014/main" id="{4D7E0B6C-B6C5-CCE3-1111-7FDA170689B7}"/>
              </a:ext>
            </a:extLst>
          </p:cNvPr>
          <p:cNvSpPr>
            <a:spLocks noGrp="1"/>
          </p:cNvSpPr>
          <p:nvPr>
            <p:ph type="sldNum" sz="quarter" idx="12"/>
          </p:nvPr>
        </p:nvSpPr>
        <p:spPr/>
        <p:txBody>
          <a:bodyPr/>
          <a:lstStyle/>
          <a:p>
            <a:fld id="{D2EFEDA6-2F81-804A-B5E6-66C42CE7D3B0}" type="slidenum">
              <a:rPr lang="en-US" smtClean="0"/>
              <a:t>‹#›</a:t>
            </a:fld>
            <a:endParaRPr lang="en-US"/>
          </a:p>
        </p:txBody>
      </p:sp>
    </p:spTree>
    <p:extLst>
      <p:ext uri="{BB962C8B-B14F-4D97-AF65-F5344CB8AC3E}">
        <p14:creationId xmlns:p14="http://schemas.microsoft.com/office/powerpoint/2010/main" val="4127592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10955-3B60-565B-F3F9-EAEF080E63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B0077C-5241-4F9D-F4D8-B7D8B15842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3366FB-1482-D585-3162-A6E3B97141D5}"/>
              </a:ext>
            </a:extLst>
          </p:cNvPr>
          <p:cNvSpPr>
            <a:spLocks noGrp="1"/>
          </p:cNvSpPr>
          <p:nvPr>
            <p:ph type="dt" sz="half" idx="10"/>
          </p:nvPr>
        </p:nvSpPr>
        <p:spPr/>
        <p:txBody>
          <a:bodyPr/>
          <a:lstStyle/>
          <a:p>
            <a:fld id="{BC9B9B43-4041-714D-8E16-8EE7E6D12644}" type="datetime1">
              <a:rPr lang="en-US" smtClean="0"/>
              <a:t>3/3/26</a:t>
            </a:fld>
            <a:endParaRPr lang="en-US"/>
          </a:p>
        </p:txBody>
      </p:sp>
      <p:sp>
        <p:nvSpPr>
          <p:cNvPr id="5" name="Footer Placeholder 4">
            <a:extLst>
              <a:ext uri="{FF2B5EF4-FFF2-40B4-BE49-F238E27FC236}">
                <a16:creationId xmlns:a16="http://schemas.microsoft.com/office/drawing/2014/main" id="{6BB31AF4-C90D-2F49-D863-630FBEF40CF6}"/>
              </a:ext>
            </a:extLst>
          </p:cNvPr>
          <p:cNvSpPr>
            <a:spLocks noGrp="1"/>
          </p:cNvSpPr>
          <p:nvPr>
            <p:ph type="ftr" sz="quarter" idx="11"/>
          </p:nvPr>
        </p:nvSpPr>
        <p:spPr/>
        <p:txBody>
          <a:bodyPr/>
          <a:lstStyle/>
          <a:p>
            <a:r>
              <a:rPr lang="en-US"/>
              <a:t>Sarah K. Blask | QGT Collaboration | SCET 2026</a:t>
            </a:r>
          </a:p>
        </p:txBody>
      </p:sp>
      <p:sp>
        <p:nvSpPr>
          <p:cNvPr id="6" name="Slide Number Placeholder 5">
            <a:extLst>
              <a:ext uri="{FF2B5EF4-FFF2-40B4-BE49-F238E27FC236}">
                <a16:creationId xmlns:a16="http://schemas.microsoft.com/office/drawing/2014/main" id="{EF07314E-990E-BDC5-6A97-2E9FF1DB8531}"/>
              </a:ext>
            </a:extLst>
          </p:cNvPr>
          <p:cNvSpPr>
            <a:spLocks noGrp="1"/>
          </p:cNvSpPr>
          <p:nvPr>
            <p:ph type="sldNum" sz="quarter" idx="12"/>
          </p:nvPr>
        </p:nvSpPr>
        <p:spPr/>
        <p:txBody>
          <a:bodyPr/>
          <a:lstStyle/>
          <a:p>
            <a:fld id="{D2EFEDA6-2F81-804A-B5E6-66C42CE7D3B0}" type="slidenum">
              <a:rPr lang="en-US" smtClean="0"/>
              <a:t>‹#›</a:t>
            </a:fld>
            <a:endParaRPr lang="en-US"/>
          </a:p>
        </p:txBody>
      </p:sp>
    </p:spTree>
    <p:extLst>
      <p:ext uri="{BB962C8B-B14F-4D97-AF65-F5344CB8AC3E}">
        <p14:creationId xmlns:p14="http://schemas.microsoft.com/office/powerpoint/2010/main" val="3520226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81A659-D9C9-5B46-78CD-CE9A8EE222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7CB73F-F8CE-2475-9B8F-A07E0F72B0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A92DE6-F670-37F8-214E-9C12F3CE1AD0}"/>
              </a:ext>
            </a:extLst>
          </p:cNvPr>
          <p:cNvSpPr>
            <a:spLocks noGrp="1"/>
          </p:cNvSpPr>
          <p:nvPr>
            <p:ph type="dt" sz="half" idx="10"/>
          </p:nvPr>
        </p:nvSpPr>
        <p:spPr/>
        <p:txBody>
          <a:bodyPr/>
          <a:lstStyle/>
          <a:p>
            <a:fld id="{19900664-A020-7E40-AF74-E545DEC80076}" type="datetime1">
              <a:rPr lang="en-US" smtClean="0"/>
              <a:t>3/3/26</a:t>
            </a:fld>
            <a:endParaRPr lang="en-US"/>
          </a:p>
        </p:txBody>
      </p:sp>
      <p:sp>
        <p:nvSpPr>
          <p:cNvPr id="5" name="Footer Placeholder 4">
            <a:extLst>
              <a:ext uri="{FF2B5EF4-FFF2-40B4-BE49-F238E27FC236}">
                <a16:creationId xmlns:a16="http://schemas.microsoft.com/office/drawing/2014/main" id="{5F1B2746-3372-D07B-066A-0EB33448C99B}"/>
              </a:ext>
            </a:extLst>
          </p:cNvPr>
          <p:cNvSpPr>
            <a:spLocks noGrp="1"/>
          </p:cNvSpPr>
          <p:nvPr>
            <p:ph type="ftr" sz="quarter" idx="11"/>
          </p:nvPr>
        </p:nvSpPr>
        <p:spPr/>
        <p:txBody>
          <a:bodyPr/>
          <a:lstStyle/>
          <a:p>
            <a:r>
              <a:rPr lang="en-US"/>
              <a:t>Sarah K. Blask | QGT Collaboration | SCET 2026</a:t>
            </a:r>
          </a:p>
        </p:txBody>
      </p:sp>
      <p:sp>
        <p:nvSpPr>
          <p:cNvPr id="6" name="Slide Number Placeholder 5">
            <a:extLst>
              <a:ext uri="{FF2B5EF4-FFF2-40B4-BE49-F238E27FC236}">
                <a16:creationId xmlns:a16="http://schemas.microsoft.com/office/drawing/2014/main" id="{B3410F4F-09E9-0A86-585D-3A42767A658E}"/>
              </a:ext>
            </a:extLst>
          </p:cNvPr>
          <p:cNvSpPr>
            <a:spLocks noGrp="1"/>
          </p:cNvSpPr>
          <p:nvPr>
            <p:ph type="sldNum" sz="quarter" idx="12"/>
          </p:nvPr>
        </p:nvSpPr>
        <p:spPr/>
        <p:txBody>
          <a:bodyPr/>
          <a:lstStyle/>
          <a:p>
            <a:fld id="{D2EFEDA6-2F81-804A-B5E6-66C42CE7D3B0}" type="slidenum">
              <a:rPr lang="en-US" smtClean="0"/>
              <a:t>‹#›</a:t>
            </a:fld>
            <a:endParaRPr lang="en-US"/>
          </a:p>
        </p:txBody>
      </p:sp>
    </p:spTree>
    <p:extLst>
      <p:ext uri="{BB962C8B-B14F-4D97-AF65-F5344CB8AC3E}">
        <p14:creationId xmlns:p14="http://schemas.microsoft.com/office/powerpoint/2010/main" val="1725774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861B1E77-13BE-7D4A-8730-1445E7507836}"/>
              </a:ext>
            </a:extLst>
          </p:cNvPr>
          <p:cNvSpPr/>
          <p:nvPr/>
        </p:nvSpPr>
        <p:spPr>
          <a:xfrm>
            <a:off x="-2988" y="0"/>
            <a:ext cx="12192000" cy="5366344"/>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sz="1200" dirty="0"/>
          </a:p>
        </p:txBody>
      </p:sp>
      <p:sp>
        <p:nvSpPr>
          <p:cNvPr id="10" name="object 10">
            <a:extLst>
              <a:ext uri="{FF2B5EF4-FFF2-40B4-BE49-F238E27FC236}">
                <a16:creationId xmlns:a16="http://schemas.microsoft.com/office/drawing/2014/main" id="{939ABE26-0F6D-4A49-89F5-5A7D243BD93A}"/>
              </a:ext>
            </a:extLst>
          </p:cNvPr>
          <p:cNvSpPr/>
          <p:nvPr/>
        </p:nvSpPr>
        <p:spPr>
          <a:xfrm>
            <a:off x="-302684" y="685800"/>
            <a:ext cx="605367" cy="605367"/>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sz="1200"/>
          </a:p>
        </p:txBody>
      </p:sp>
      <p:grpSp>
        <p:nvGrpSpPr>
          <p:cNvPr id="12" name="Group 11">
            <a:extLst>
              <a:ext uri="{FF2B5EF4-FFF2-40B4-BE49-F238E27FC236}">
                <a16:creationId xmlns:a16="http://schemas.microsoft.com/office/drawing/2014/main" id="{AEAB83CA-72A0-5B43-A0E5-5630BADF85AA}"/>
              </a:ext>
            </a:extLst>
          </p:cNvPr>
          <p:cNvGrpSpPr/>
          <p:nvPr/>
        </p:nvGrpSpPr>
        <p:grpSpPr>
          <a:xfrm rot="10800000">
            <a:off x="582270" y="5882115"/>
            <a:ext cx="2036411" cy="49212"/>
            <a:chOff x="9759603" y="5883440"/>
            <a:chExt cx="3054617" cy="73818"/>
          </a:xfrm>
        </p:grpSpPr>
        <p:pic>
          <p:nvPicPr>
            <p:cNvPr id="13" name="object 10">
              <a:extLst>
                <a:ext uri="{FF2B5EF4-FFF2-40B4-BE49-F238E27FC236}">
                  <a16:creationId xmlns:a16="http://schemas.microsoft.com/office/drawing/2014/main" id="{2693B781-C17F-D046-A1CC-47D60FE5146A}"/>
                </a:ext>
              </a:extLst>
            </p:cNvPr>
            <p:cNvPicPr/>
            <p:nvPr/>
          </p:nvPicPr>
          <p:blipFill>
            <a:blip r:embed="rId2" cstate="print"/>
            <a:stretch>
              <a:fillRect/>
            </a:stretch>
          </p:blipFill>
          <p:spPr>
            <a:xfrm>
              <a:off x="9759603" y="5883440"/>
              <a:ext cx="74502" cy="73818"/>
            </a:xfrm>
            <a:prstGeom prst="rect">
              <a:avLst/>
            </a:prstGeom>
          </p:spPr>
        </p:pic>
        <p:pic>
          <p:nvPicPr>
            <p:cNvPr id="14" name="object 11">
              <a:extLst>
                <a:ext uri="{FF2B5EF4-FFF2-40B4-BE49-F238E27FC236}">
                  <a16:creationId xmlns:a16="http://schemas.microsoft.com/office/drawing/2014/main" id="{81CF6986-F671-0946-95B5-782E2DE8F3AB}"/>
                </a:ext>
              </a:extLst>
            </p:cNvPr>
            <p:cNvPicPr/>
            <p:nvPr/>
          </p:nvPicPr>
          <p:blipFill>
            <a:blip r:embed="rId3" cstate="print"/>
            <a:stretch>
              <a:fillRect/>
            </a:stretch>
          </p:blipFill>
          <p:spPr>
            <a:xfrm>
              <a:off x="9908609" y="5883440"/>
              <a:ext cx="74502" cy="73818"/>
            </a:xfrm>
            <a:prstGeom prst="rect">
              <a:avLst/>
            </a:prstGeom>
          </p:spPr>
        </p:pic>
        <p:pic>
          <p:nvPicPr>
            <p:cNvPr id="15" name="object 12">
              <a:extLst>
                <a:ext uri="{FF2B5EF4-FFF2-40B4-BE49-F238E27FC236}">
                  <a16:creationId xmlns:a16="http://schemas.microsoft.com/office/drawing/2014/main" id="{764B46D8-1F50-A548-968A-E9E3228B30A3}"/>
                </a:ext>
              </a:extLst>
            </p:cNvPr>
            <p:cNvPicPr/>
            <p:nvPr/>
          </p:nvPicPr>
          <p:blipFill>
            <a:blip r:embed="rId3" cstate="print"/>
            <a:stretch>
              <a:fillRect/>
            </a:stretch>
          </p:blipFill>
          <p:spPr>
            <a:xfrm>
              <a:off x="10057615" y="5883440"/>
              <a:ext cx="74502" cy="73818"/>
            </a:xfrm>
            <a:prstGeom prst="rect">
              <a:avLst/>
            </a:prstGeom>
          </p:spPr>
        </p:pic>
        <p:pic>
          <p:nvPicPr>
            <p:cNvPr id="16" name="object 13">
              <a:extLst>
                <a:ext uri="{FF2B5EF4-FFF2-40B4-BE49-F238E27FC236}">
                  <a16:creationId xmlns:a16="http://schemas.microsoft.com/office/drawing/2014/main" id="{AB512040-F728-8240-883B-7D508A9A9DD1}"/>
                </a:ext>
              </a:extLst>
            </p:cNvPr>
            <p:cNvPicPr/>
            <p:nvPr/>
          </p:nvPicPr>
          <p:blipFill>
            <a:blip r:embed="rId2" cstate="print"/>
            <a:stretch>
              <a:fillRect/>
            </a:stretch>
          </p:blipFill>
          <p:spPr>
            <a:xfrm>
              <a:off x="10206621" y="5883440"/>
              <a:ext cx="74502" cy="73818"/>
            </a:xfrm>
            <a:prstGeom prst="rect">
              <a:avLst/>
            </a:prstGeom>
          </p:spPr>
        </p:pic>
        <p:pic>
          <p:nvPicPr>
            <p:cNvPr id="17" name="object 14">
              <a:extLst>
                <a:ext uri="{FF2B5EF4-FFF2-40B4-BE49-F238E27FC236}">
                  <a16:creationId xmlns:a16="http://schemas.microsoft.com/office/drawing/2014/main" id="{8A1EE0CB-CF08-824E-A3CD-3B86EB85CB08}"/>
                </a:ext>
              </a:extLst>
            </p:cNvPr>
            <p:cNvPicPr/>
            <p:nvPr/>
          </p:nvPicPr>
          <p:blipFill>
            <a:blip r:embed="rId2" cstate="print"/>
            <a:stretch>
              <a:fillRect/>
            </a:stretch>
          </p:blipFill>
          <p:spPr>
            <a:xfrm>
              <a:off x="10355626" y="5883440"/>
              <a:ext cx="74502" cy="73818"/>
            </a:xfrm>
            <a:prstGeom prst="rect">
              <a:avLst/>
            </a:prstGeom>
          </p:spPr>
        </p:pic>
        <p:pic>
          <p:nvPicPr>
            <p:cNvPr id="18" name="object 15">
              <a:extLst>
                <a:ext uri="{FF2B5EF4-FFF2-40B4-BE49-F238E27FC236}">
                  <a16:creationId xmlns:a16="http://schemas.microsoft.com/office/drawing/2014/main" id="{6159E075-1A87-0A41-B97E-78AD1AC03821}"/>
                </a:ext>
              </a:extLst>
            </p:cNvPr>
            <p:cNvPicPr/>
            <p:nvPr/>
          </p:nvPicPr>
          <p:blipFill>
            <a:blip r:embed="rId3" cstate="print"/>
            <a:stretch>
              <a:fillRect/>
            </a:stretch>
          </p:blipFill>
          <p:spPr>
            <a:xfrm>
              <a:off x="10504632" y="5883440"/>
              <a:ext cx="74502" cy="73818"/>
            </a:xfrm>
            <a:prstGeom prst="rect">
              <a:avLst/>
            </a:prstGeom>
          </p:spPr>
        </p:pic>
        <p:pic>
          <p:nvPicPr>
            <p:cNvPr id="19" name="object 16">
              <a:extLst>
                <a:ext uri="{FF2B5EF4-FFF2-40B4-BE49-F238E27FC236}">
                  <a16:creationId xmlns:a16="http://schemas.microsoft.com/office/drawing/2014/main" id="{FCADBA37-9D17-D84A-8001-2F1DC761A712}"/>
                </a:ext>
              </a:extLst>
            </p:cNvPr>
            <p:cNvPicPr/>
            <p:nvPr/>
          </p:nvPicPr>
          <p:blipFill>
            <a:blip r:embed="rId2" cstate="print"/>
            <a:stretch>
              <a:fillRect/>
            </a:stretch>
          </p:blipFill>
          <p:spPr>
            <a:xfrm>
              <a:off x="10653638" y="5883440"/>
              <a:ext cx="74502" cy="73818"/>
            </a:xfrm>
            <a:prstGeom prst="rect">
              <a:avLst/>
            </a:prstGeom>
          </p:spPr>
        </p:pic>
        <p:pic>
          <p:nvPicPr>
            <p:cNvPr id="20" name="object 17">
              <a:extLst>
                <a:ext uri="{FF2B5EF4-FFF2-40B4-BE49-F238E27FC236}">
                  <a16:creationId xmlns:a16="http://schemas.microsoft.com/office/drawing/2014/main" id="{D6BA6CE5-2399-D04A-B90E-6CCC2503C365}"/>
                </a:ext>
              </a:extLst>
            </p:cNvPr>
            <p:cNvPicPr/>
            <p:nvPr/>
          </p:nvPicPr>
          <p:blipFill>
            <a:blip r:embed="rId2" cstate="print"/>
            <a:stretch>
              <a:fillRect/>
            </a:stretch>
          </p:blipFill>
          <p:spPr>
            <a:xfrm>
              <a:off x="10802643" y="5883440"/>
              <a:ext cx="74502" cy="73818"/>
            </a:xfrm>
            <a:prstGeom prst="rect">
              <a:avLst/>
            </a:prstGeom>
          </p:spPr>
        </p:pic>
        <p:pic>
          <p:nvPicPr>
            <p:cNvPr id="21" name="object 18">
              <a:extLst>
                <a:ext uri="{FF2B5EF4-FFF2-40B4-BE49-F238E27FC236}">
                  <a16:creationId xmlns:a16="http://schemas.microsoft.com/office/drawing/2014/main" id="{EDF63CC5-A86E-8B4B-9AD4-452ACFADA1FE}"/>
                </a:ext>
              </a:extLst>
            </p:cNvPr>
            <p:cNvPicPr/>
            <p:nvPr/>
          </p:nvPicPr>
          <p:blipFill>
            <a:blip r:embed="rId3" cstate="print"/>
            <a:stretch>
              <a:fillRect/>
            </a:stretch>
          </p:blipFill>
          <p:spPr>
            <a:xfrm>
              <a:off x="10951649" y="5883440"/>
              <a:ext cx="74502" cy="73818"/>
            </a:xfrm>
            <a:prstGeom prst="rect">
              <a:avLst/>
            </a:prstGeom>
          </p:spPr>
        </p:pic>
        <p:pic>
          <p:nvPicPr>
            <p:cNvPr id="22" name="object 19">
              <a:extLst>
                <a:ext uri="{FF2B5EF4-FFF2-40B4-BE49-F238E27FC236}">
                  <a16:creationId xmlns:a16="http://schemas.microsoft.com/office/drawing/2014/main" id="{380CB797-0A37-3F40-96D9-9C22D3E68EB6}"/>
                </a:ext>
              </a:extLst>
            </p:cNvPr>
            <p:cNvPicPr/>
            <p:nvPr/>
          </p:nvPicPr>
          <p:blipFill>
            <a:blip r:embed="rId3" cstate="print"/>
            <a:stretch>
              <a:fillRect/>
            </a:stretch>
          </p:blipFill>
          <p:spPr>
            <a:xfrm>
              <a:off x="11100654" y="5883440"/>
              <a:ext cx="74502" cy="73818"/>
            </a:xfrm>
            <a:prstGeom prst="rect">
              <a:avLst/>
            </a:prstGeom>
          </p:spPr>
        </p:pic>
        <p:pic>
          <p:nvPicPr>
            <p:cNvPr id="23" name="object 20">
              <a:extLst>
                <a:ext uri="{FF2B5EF4-FFF2-40B4-BE49-F238E27FC236}">
                  <a16:creationId xmlns:a16="http://schemas.microsoft.com/office/drawing/2014/main" id="{0FE0074A-D849-F249-ADFC-511D4F8F99C4}"/>
                </a:ext>
              </a:extLst>
            </p:cNvPr>
            <p:cNvPicPr/>
            <p:nvPr/>
          </p:nvPicPr>
          <p:blipFill>
            <a:blip r:embed="rId2" cstate="print"/>
            <a:stretch>
              <a:fillRect/>
            </a:stretch>
          </p:blipFill>
          <p:spPr>
            <a:xfrm>
              <a:off x="11249660" y="5883440"/>
              <a:ext cx="74502" cy="73818"/>
            </a:xfrm>
            <a:prstGeom prst="rect">
              <a:avLst/>
            </a:prstGeom>
          </p:spPr>
        </p:pic>
        <p:pic>
          <p:nvPicPr>
            <p:cNvPr id="24" name="object 21">
              <a:extLst>
                <a:ext uri="{FF2B5EF4-FFF2-40B4-BE49-F238E27FC236}">
                  <a16:creationId xmlns:a16="http://schemas.microsoft.com/office/drawing/2014/main" id="{63E1BAF5-C9EE-BA4F-A0FF-16BF2C2B6B1B}"/>
                </a:ext>
              </a:extLst>
            </p:cNvPr>
            <p:cNvPicPr/>
            <p:nvPr/>
          </p:nvPicPr>
          <p:blipFill>
            <a:blip r:embed="rId2" cstate="print"/>
            <a:stretch>
              <a:fillRect/>
            </a:stretch>
          </p:blipFill>
          <p:spPr>
            <a:xfrm>
              <a:off x="11398666" y="5883440"/>
              <a:ext cx="74502" cy="73818"/>
            </a:xfrm>
            <a:prstGeom prst="rect">
              <a:avLst/>
            </a:prstGeom>
          </p:spPr>
        </p:pic>
        <p:pic>
          <p:nvPicPr>
            <p:cNvPr id="25" name="object 22">
              <a:extLst>
                <a:ext uri="{FF2B5EF4-FFF2-40B4-BE49-F238E27FC236}">
                  <a16:creationId xmlns:a16="http://schemas.microsoft.com/office/drawing/2014/main" id="{AB527FD0-289F-2246-93D2-FEA036FF7C02}"/>
                </a:ext>
              </a:extLst>
            </p:cNvPr>
            <p:cNvPicPr/>
            <p:nvPr/>
          </p:nvPicPr>
          <p:blipFill>
            <a:blip r:embed="rId3" cstate="print"/>
            <a:stretch>
              <a:fillRect/>
            </a:stretch>
          </p:blipFill>
          <p:spPr>
            <a:xfrm>
              <a:off x="11547671" y="5883440"/>
              <a:ext cx="74502" cy="73818"/>
            </a:xfrm>
            <a:prstGeom prst="rect">
              <a:avLst/>
            </a:prstGeom>
          </p:spPr>
        </p:pic>
        <p:pic>
          <p:nvPicPr>
            <p:cNvPr id="26" name="object 23">
              <a:extLst>
                <a:ext uri="{FF2B5EF4-FFF2-40B4-BE49-F238E27FC236}">
                  <a16:creationId xmlns:a16="http://schemas.microsoft.com/office/drawing/2014/main" id="{B899009B-F7CD-4347-B3C2-3415F002DCC8}"/>
                </a:ext>
              </a:extLst>
            </p:cNvPr>
            <p:cNvPicPr/>
            <p:nvPr/>
          </p:nvPicPr>
          <p:blipFill>
            <a:blip r:embed="rId2" cstate="print"/>
            <a:stretch>
              <a:fillRect/>
            </a:stretch>
          </p:blipFill>
          <p:spPr>
            <a:xfrm>
              <a:off x="11696677" y="5883440"/>
              <a:ext cx="74502" cy="73818"/>
            </a:xfrm>
            <a:prstGeom prst="rect">
              <a:avLst/>
            </a:prstGeom>
          </p:spPr>
        </p:pic>
        <p:pic>
          <p:nvPicPr>
            <p:cNvPr id="27" name="object 24">
              <a:extLst>
                <a:ext uri="{FF2B5EF4-FFF2-40B4-BE49-F238E27FC236}">
                  <a16:creationId xmlns:a16="http://schemas.microsoft.com/office/drawing/2014/main" id="{EC3E291D-D384-7F48-B65B-5B3C47061072}"/>
                </a:ext>
              </a:extLst>
            </p:cNvPr>
            <p:cNvPicPr/>
            <p:nvPr/>
          </p:nvPicPr>
          <p:blipFill>
            <a:blip r:embed="rId2" cstate="print"/>
            <a:stretch>
              <a:fillRect/>
            </a:stretch>
          </p:blipFill>
          <p:spPr>
            <a:xfrm>
              <a:off x="11845683" y="5883440"/>
              <a:ext cx="74502" cy="73818"/>
            </a:xfrm>
            <a:prstGeom prst="rect">
              <a:avLst/>
            </a:prstGeom>
          </p:spPr>
        </p:pic>
        <p:pic>
          <p:nvPicPr>
            <p:cNvPr id="28" name="object 25">
              <a:extLst>
                <a:ext uri="{FF2B5EF4-FFF2-40B4-BE49-F238E27FC236}">
                  <a16:creationId xmlns:a16="http://schemas.microsoft.com/office/drawing/2014/main" id="{3447A14C-19D9-0747-809D-72ED87202C81}"/>
                </a:ext>
              </a:extLst>
            </p:cNvPr>
            <p:cNvPicPr/>
            <p:nvPr/>
          </p:nvPicPr>
          <p:blipFill>
            <a:blip r:embed="rId3" cstate="print"/>
            <a:stretch>
              <a:fillRect/>
            </a:stretch>
          </p:blipFill>
          <p:spPr>
            <a:xfrm>
              <a:off x="11994688" y="5883440"/>
              <a:ext cx="74503" cy="73818"/>
            </a:xfrm>
            <a:prstGeom prst="rect">
              <a:avLst/>
            </a:prstGeom>
          </p:spPr>
        </p:pic>
        <p:pic>
          <p:nvPicPr>
            <p:cNvPr id="29" name="object 26">
              <a:extLst>
                <a:ext uri="{FF2B5EF4-FFF2-40B4-BE49-F238E27FC236}">
                  <a16:creationId xmlns:a16="http://schemas.microsoft.com/office/drawing/2014/main" id="{3BB4FAC4-317B-A74F-854F-75B2E7DC0B73}"/>
                </a:ext>
              </a:extLst>
            </p:cNvPr>
            <p:cNvPicPr/>
            <p:nvPr/>
          </p:nvPicPr>
          <p:blipFill>
            <a:blip r:embed="rId2" cstate="print"/>
            <a:stretch>
              <a:fillRect/>
            </a:stretch>
          </p:blipFill>
          <p:spPr>
            <a:xfrm>
              <a:off x="12143695" y="5883440"/>
              <a:ext cx="74503" cy="73818"/>
            </a:xfrm>
            <a:prstGeom prst="rect">
              <a:avLst/>
            </a:prstGeom>
          </p:spPr>
        </p:pic>
        <p:pic>
          <p:nvPicPr>
            <p:cNvPr id="30" name="object 27">
              <a:extLst>
                <a:ext uri="{FF2B5EF4-FFF2-40B4-BE49-F238E27FC236}">
                  <a16:creationId xmlns:a16="http://schemas.microsoft.com/office/drawing/2014/main" id="{4E2F8866-F550-E24A-B04D-C831D8744FF8}"/>
                </a:ext>
              </a:extLst>
            </p:cNvPr>
            <p:cNvPicPr/>
            <p:nvPr/>
          </p:nvPicPr>
          <p:blipFill>
            <a:blip r:embed="rId2" cstate="print"/>
            <a:stretch>
              <a:fillRect/>
            </a:stretch>
          </p:blipFill>
          <p:spPr>
            <a:xfrm>
              <a:off x="12292700" y="5883440"/>
              <a:ext cx="74503" cy="73818"/>
            </a:xfrm>
            <a:prstGeom prst="rect">
              <a:avLst/>
            </a:prstGeom>
          </p:spPr>
        </p:pic>
        <p:pic>
          <p:nvPicPr>
            <p:cNvPr id="31" name="object 28">
              <a:extLst>
                <a:ext uri="{FF2B5EF4-FFF2-40B4-BE49-F238E27FC236}">
                  <a16:creationId xmlns:a16="http://schemas.microsoft.com/office/drawing/2014/main" id="{9CE33790-B0C1-754B-A5DD-64927BA6AC1B}"/>
                </a:ext>
              </a:extLst>
            </p:cNvPr>
            <p:cNvPicPr/>
            <p:nvPr/>
          </p:nvPicPr>
          <p:blipFill>
            <a:blip r:embed="rId2" cstate="print"/>
            <a:stretch>
              <a:fillRect/>
            </a:stretch>
          </p:blipFill>
          <p:spPr>
            <a:xfrm>
              <a:off x="12441706" y="5883440"/>
              <a:ext cx="74503" cy="73818"/>
            </a:xfrm>
            <a:prstGeom prst="rect">
              <a:avLst/>
            </a:prstGeom>
          </p:spPr>
        </p:pic>
        <p:pic>
          <p:nvPicPr>
            <p:cNvPr id="32" name="object 29">
              <a:extLst>
                <a:ext uri="{FF2B5EF4-FFF2-40B4-BE49-F238E27FC236}">
                  <a16:creationId xmlns:a16="http://schemas.microsoft.com/office/drawing/2014/main" id="{2CC8E4B8-2405-4B4B-910F-8AB08E2BFC5D}"/>
                </a:ext>
              </a:extLst>
            </p:cNvPr>
            <p:cNvPicPr/>
            <p:nvPr/>
          </p:nvPicPr>
          <p:blipFill>
            <a:blip r:embed="rId3" cstate="print"/>
            <a:stretch>
              <a:fillRect/>
            </a:stretch>
          </p:blipFill>
          <p:spPr>
            <a:xfrm>
              <a:off x="12590712" y="5883440"/>
              <a:ext cx="74503" cy="73818"/>
            </a:xfrm>
            <a:prstGeom prst="rect">
              <a:avLst/>
            </a:prstGeom>
          </p:spPr>
        </p:pic>
        <p:pic>
          <p:nvPicPr>
            <p:cNvPr id="33" name="object 30">
              <a:extLst>
                <a:ext uri="{FF2B5EF4-FFF2-40B4-BE49-F238E27FC236}">
                  <a16:creationId xmlns:a16="http://schemas.microsoft.com/office/drawing/2014/main" id="{C5D57E79-8A03-CB49-8682-F1FD618AE52F}"/>
                </a:ext>
              </a:extLst>
            </p:cNvPr>
            <p:cNvPicPr/>
            <p:nvPr/>
          </p:nvPicPr>
          <p:blipFill>
            <a:blip r:embed="rId2" cstate="print"/>
            <a:stretch>
              <a:fillRect/>
            </a:stretch>
          </p:blipFill>
          <p:spPr>
            <a:xfrm>
              <a:off x="12739717" y="5883440"/>
              <a:ext cx="74503" cy="73818"/>
            </a:xfrm>
            <a:prstGeom prst="rect">
              <a:avLst/>
            </a:prstGeom>
          </p:spPr>
        </p:pic>
      </p:grpSp>
      <p:pic>
        <p:nvPicPr>
          <p:cNvPr id="34" name="Picture 33">
            <a:extLst>
              <a:ext uri="{FF2B5EF4-FFF2-40B4-BE49-F238E27FC236}">
                <a16:creationId xmlns:a16="http://schemas.microsoft.com/office/drawing/2014/main" id="{09F4D27E-E76E-0E46-97C4-5AFADEC71A8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
        <p:nvSpPr>
          <p:cNvPr id="35" name="object 2">
            <a:extLst>
              <a:ext uri="{FF2B5EF4-FFF2-40B4-BE49-F238E27FC236}">
                <a16:creationId xmlns:a16="http://schemas.microsoft.com/office/drawing/2014/main" id="{B7C7D8D2-C446-5A4B-99DC-B14F0DCA96BA}"/>
              </a:ext>
            </a:extLst>
          </p:cNvPr>
          <p:cNvSpPr/>
          <p:nvPr userDrawn="1"/>
        </p:nvSpPr>
        <p:spPr>
          <a:xfrm>
            <a:off x="-2988" y="0"/>
            <a:ext cx="12192000" cy="5366344"/>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sz="1200" dirty="0"/>
          </a:p>
        </p:txBody>
      </p:sp>
      <p:sp>
        <p:nvSpPr>
          <p:cNvPr id="36" name="object 10">
            <a:extLst>
              <a:ext uri="{FF2B5EF4-FFF2-40B4-BE49-F238E27FC236}">
                <a16:creationId xmlns:a16="http://schemas.microsoft.com/office/drawing/2014/main" id="{DAE03A09-B8F5-B14D-AA68-4D0B3893702D}"/>
              </a:ext>
            </a:extLst>
          </p:cNvPr>
          <p:cNvSpPr/>
          <p:nvPr userDrawn="1"/>
        </p:nvSpPr>
        <p:spPr>
          <a:xfrm>
            <a:off x="-302684" y="685800"/>
            <a:ext cx="605367" cy="605367"/>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sz="1200"/>
          </a:p>
        </p:txBody>
      </p:sp>
      <p:grpSp>
        <p:nvGrpSpPr>
          <p:cNvPr id="37" name="Group 36">
            <a:extLst>
              <a:ext uri="{FF2B5EF4-FFF2-40B4-BE49-F238E27FC236}">
                <a16:creationId xmlns:a16="http://schemas.microsoft.com/office/drawing/2014/main" id="{AE685FBF-2BCE-B549-BA09-F031EF8ACA99}"/>
              </a:ext>
            </a:extLst>
          </p:cNvPr>
          <p:cNvGrpSpPr/>
          <p:nvPr userDrawn="1"/>
        </p:nvGrpSpPr>
        <p:grpSpPr>
          <a:xfrm rot="10800000">
            <a:off x="582270" y="5882115"/>
            <a:ext cx="2036411" cy="49212"/>
            <a:chOff x="9759603" y="5883440"/>
            <a:chExt cx="3054617" cy="73818"/>
          </a:xfrm>
        </p:grpSpPr>
        <p:pic>
          <p:nvPicPr>
            <p:cNvPr id="38" name="object 10">
              <a:extLst>
                <a:ext uri="{FF2B5EF4-FFF2-40B4-BE49-F238E27FC236}">
                  <a16:creationId xmlns:a16="http://schemas.microsoft.com/office/drawing/2014/main" id="{77E5EFED-C334-5348-B195-101710A90CE6}"/>
                </a:ext>
              </a:extLst>
            </p:cNvPr>
            <p:cNvPicPr/>
            <p:nvPr/>
          </p:nvPicPr>
          <p:blipFill>
            <a:blip r:embed="rId2" cstate="print"/>
            <a:stretch>
              <a:fillRect/>
            </a:stretch>
          </p:blipFill>
          <p:spPr>
            <a:xfrm>
              <a:off x="9759603" y="5883440"/>
              <a:ext cx="74502" cy="73818"/>
            </a:xfrm>
            <a:prstGeom prst="rect">
              <a:avLst/>
            </a:prstGeom>
          </p:spPr>
        </p:pic>
        <p:pic>
          <p:nvPicPr>
            <p:cNvPr id="39" name="object 11">
              <a:extLst>
                <a:ext uri="{FF2B5EF4-FFF2-40B4-BE49-F238E27FC236}">
                  <a16:creationId xmlns:a16="http://schemas.microsoft.com/office/drawing/2014/main" id="{FAB9D9A9-7F38-3B4C-A7E6-008F0C8A3452}"/>
                </a:ext>
              </a:extLst>
            </p:cNvPr>
            <p:cNvPicPr/>
            <p:nvPr/>
          </p:nvPicPr>
          <p:blipFill>
            <a:blip r:embed="rId3" cstate="print"/>
            <a:stretch>
              <a:fillRect/>
            </a:stretch>
          </p:blipFill>
          <p:spPr>
            <a:xfrm>
              <a:off x="9908609" y="5883440"/>
              <a:ext cx="74502" cy="73818"/>
            </a:xfrm>
            <a:prstGeom prst="rect">
              <a:avLst/>
            </a:prstGeom>
          </p:spPr>
        </p:pic>
        <p:pic>
          <p:nvPicPr>
            <p:cNvPr id="40" name="object 12">
              <a:extLst>
                <a:ext uri="{FF2B5EF4-FFF2-40B4-BE49-F238E27FC236}">
                  <a16:creationId xmlns:a16="http://schemas.microsoft.com/office/drawing/2014/main" id="{22B42B0D-334F-2F40-B84F-1BD121964A3B}"/>
                </a:ext>
              </a:extLst>
            </p:cNvPr>
            <p:cNvPicPr/>
            <p:nvPr/>
          </p:nvPicPr>
          <p:blipFill>
            <a:blip r:embed="rId3" cstate="print"/>
            <a:stretch>
              <a:fillRect/>
            </a:stretch>
          </p:blipFill>
          <p:spPr>
            <a:xfrm>
              <a:off x="10057615" y="5883440"/>
              <a:ext cx="74502" cy="73818"/>
            </a:xfrm>
            <a:prstGeom prst="rect">
              <a:avLst/>
            </a:prstGeom>
          </p:spPr>
        </p:pic>
        <p:pic>
          <p:nvPicPr>
            <p:cNvPr id="41" name="object 13">
              <a:extLst>
                <a:ext uri="{FF2B5EF4-FFF2-40B4-BE49-F238E27FC236}">
                  <a16:creationId xmlns:a16="http://schemas.microsoft.com/office/drawing/2014/main" id="{B4A746E3-8FC4-D548-A54A-DECF26A9B563}"/>
                </a:ext>
              </a:extLst>
            </p:cNvPr>
            <p:cNvPicPr/>
            <p:nvPr/>
          </p:nvPicPr>
          <p:blipFill>
            <a:blip r:embed="rId2" cstate="print"/>
            <a:stretch>
              <a:fillRect/>
            </a:stretch>
          </p:blipFill>
          <p:spPr>
            <a:xfrm>
              <a:off x="10206621" y="5883440"/>
              <a:ext cx="74502" cy="73818"/>
            </a:xfrm>
            <a:prstGeom prst="rect">
              <a:avLst/>
            </a:prstGeom>
          </p:spPr>
        </p:pic>
        <p:pic>
          <p:nvPicPr>
            <p:cNvPr id="42" name="object 14">
              <a:extLst>
                <a:ext uri="{FF2B5EF4-FFF2-40B4-BE49-F238E27FC236}">
                  <a16:creationId xmlns:a16="http://schemas.microsoft.com/office/drawing/2014/main" id="{39544134-CBCF-7F49-8BB4-E034D2848366}"/>
                </a:ext>
              </a:extLst>
            </p:cNvPr>
            <p:cNvPicPr/>
            <p:nvPr/>
          </p:nvPicPr>
          <p:blipFill>
            <a:blip r:embed="rId2" cstate="print"/>
            <a:stretch>
              <a:fillRect/>
            </a:stretch>
          </p:blipFill>
          <p:spPr>
            <a:xfrm>
              <a:off x="10355626" y="5883440"/>
              <a:ext cx="74502" cy="73818"/>
            </a:xfrm>
            <a:prstGeom prst="rect">
              <a:avLst/>
            </a:prstGeom>
          </p:spPr>
        </p:pic>
        <p:pic>
          <p:nvPicPr>
            <p:cNvPr id="43" name="object 15">
              <a:extLst>
                <a:ext uri="{FF2B5EF4-FFF2-40B4-BE49-F238E27FC236}">
                  <a16:creationId xmlns:a16="http://schemas.microsoft.com/office/drawing/2014/main" id="{77E4E128-5E53-4E45-9186-7F2CB15E9C0A}"/>
                </a:ext>
              </a:extLst>
            </p:cNvPr>
            <p:cNvPicPr/>
            <p:nvPr/>
          </p:nvPicPr>
          <p:blipFill>
            <a:blip r:embed="rId3" cstate="print"/>
            <a:stretch>
              <a:fillRect/>
            </a:stretch>
          </p:blipFill>
          <p:spPr>
            <a:xfrm>
              <a:off x="10504632" y="5883440"/>
              <a:ext cx="74502" cy="73818"/>
            </a:xfrm>
            <a:prstGeom prst="rect">
              <a:avLst/>
            </a:prstGeom>
          </p:spPr>
        </p:pic>
        <p:pic>
          <p:nvPicPr>
            <p:cNvPr id="44" name="object 16">
              <a:extLst>
                <a:ext uri="{FF2B5EF4-FFF2-40B4-BE49-F238E27FC236}">
                  <a16:creationId xmlns:a16="http://schemas.microsoft.com/office/drawing/2014/main" id="{EA314DE2-F2A2-9C49-A823-AB44F564CAE0}"/>
                </a:ext>
              </a:extLst>
            </p:cNvPr>
            <p:cNvPicPr/>
            <p:nvPr/>
          </p:nvPicPr>
          <p:blipFill>
            <a:blip r:embed="rId2" cstate="print"/>
            <a:stretch>
              <a:fillRect/>
            </a:stretch>
          </p:blipFill>
          <p:spPr>
            <a:xfrm>
              <a:off x="10653638" y="5883440"/>
              <a:ext cx="74502" cy="73818"/>
            </a:xfrm>
            <a:prstGeom prst="rect">
              <a:avLst/>
            </a:prstGeom>
          </p:spPr>
        </p:pic>
        <p:pic>
          <p:nvPicPr>
            <p:cNvPr id="45" name="object 17">
              <a:extLst>
                <a:ext uri="{FF2B5EF4-FFF2-40B4-BE49-F238E27FC236}">
                  <a16:creationId xmlns:a16="http://schemas.microsoft.com/office/drawing/2014/main" id="{481C9080-D246-CC4D-AC19-4516830A987C}"/>
                </a:ext>
              </a:extLst>
            </p:cNvPr>
            <p:cNvPicPr/>
            <p:nvPr/>
          </p:nvPicPr>
          <p:blipFill>
            <a:blip r:embed="rId2" cstate="print"/>
            <a:stretch>
              <a:fillRect/>
            </a:stretch>
          </p:blipFill>
          <p:spPr>
            <a:xfrm>
              <a:off x="10802643" y="5883440"/>
              <a:ext cx="74502" cy="73818"/>
            </a:xfrm>
            <a:prstGeom prst="rect">
              <a:avLst/>
            </a:prstGeom>
          </p:spPr>
        </p:pic>
        <p:pic>
          <p:nvPicPr>
            <p:cNvPr id="46" name="object 18">
              <a:extLst>
                <a:ext uri="{FF2B5EF4-FFF2-40B4-BE49-F238E27FC236}">
                  <a16:creationId xmlns:a16="http://schemas.microsoft.com/office/drawing/2014/main" id="{B91AF3CB-3006-CF4D-9B35-B8E73724E6AE}"/>
                </a:ext>
              </a:extLst>
            </p:cNvPr>
            <p:cNvPicPr/>
            <p:nvPr/>
          </p:nvPicPr>
          <p:blipFill>
            <a:blip r:embed="rId3" cstate="print"/>
            <a:stretch>
              <a:fillRect/>
            </a:stretch>
          </p:blipFill>
          <p:spPr>
            <a:xfrm>
              <a:off x="10951649" y="5883440"/>
              <a:ext cx="74502" cy="73818"/>
            </a:xfrm>
            <a:prstGeom prst="rect">
              <a:avLst/>
            </a:prstGeom>
          </p:spPr>
        </p:pic>
        <p:pic>
          <p:nvPicPr>
            <p:cNvPr id="47" name="object 19">
              <a:extLst>
                <a:ext uri="{FF2B5EF4-FFF2-40B4-BE49-F238E27FC236}">
                  <a16:creationId xmlns:a16="http://schemas.microsoft.com/office/drawing/2014/main" id="{6D9B3E06-0041-3749-8026-5D04ABB27C55}"/>
                </a:ext>
              </a:extLst>
            </p:cNvPr>
            <p:cNvPicPr/>
            <p:nvPr/>
          </p:nvPicPr>
          <p:blipFill>
            <a:blip r:embed="rId3" cstate="print"/>
            <a:stretch>
              <a:fillRect/>
            </a:stretch>
          </p:blipFill>
          <p:spPr>
            <a:xfrm>
              <a:off x="11100654" y="5883440"/>
              <a:ext cx="74502" cy="73818"/>
            </a:xfrm>
            <a:prstGeom prst="rect">
              <a:avLst/>
            </a:prstGeom>
          </p:spPr>
        </p:pic>
        <p:pic>
          <p:nvPicPr>
            <p:cNvPr id="48" name="object 20">
              <a:extLst>
                <a:ext uri="{FF2B5EF4-FFF2-40B4-BE49-F238E27FC236}">
                  <a16:creationId xmlns:a16="http://schemas.microsoft.com/office/drawing/2014/main" id="{FBB1329A-4AAA-B24E-A552-4416DD548161}"/>
                </a:ext>
              </a:extLst>
            </p:cNvPr>
            <p:cNvPicPr/>
            <p:nvPr/>
          </p:nvPicPr>
          <p:blipFill>
            <a:blip r:embed="rId2" cstate="print"/>
            <a:stretch>
              <a:fillRect/>
            </a:stretch>
          </p:blipFill>
          <p:spPr>
            <a:xfrm>
              <a:off x="11249660" y="5883440"/>
              <a:ext cx="74502" cy="73818"/>
            </a:xfrm>
            <a:prstGeom prst="rect">
              <a:avLst/>
            </a:prstGeom>
          </p:spPr>
        </p:pic>
        <p:pic>
          <p:nvPicPr>
            <p:cNvPr id="49" name="object 21">
              <a:extLst>
                <a:ext uri="{FF2B5EF4-FFF2-40B4-BE49-F238E27FC236}">
                  <a16:creationId xmlns:a16="http://schemas.microsoft.com/office/drawing/2014/main" id="{03B8B288-0AD1-2946-A4FD-7C97BC89A2DA}"/>
                </a:ext>
              </a:extLst>
            </p:cNvPr>
            <p:cNvPicPr/>
            <p:nvPr/>
          </p:nvPicPr>
          <p:blipFill>
            <a:blip r:embed="rId2" cstate="print"/>
            <a:stretch>
              <a:fillRect/>
            </a:stretch>
          </p:blipFill>
          <p:spPr>
            <a:xfrm>
              <a:off x="11398666" y="5883440"/>
              <a:ext cx="74502" cy="73818"/>
            </a:xfrm>
            <a:prstGeom prst="rect">
              <a:avLst/>
            </a:prstGeom>
          </p:spPr>
        </p:pic>
        <p:pic>
          <p:nvPicPr>
            <p:cNvPr id="50" name="object 22">
              <a:extLst>
                <a:ext uri="{FF2B5EF4-FFF2-40B4-BE49-F238E27FC236}">
                  <a16:creationId xmlns:a16="http://schemas.microsoft.com/office/drawing/2014/main" id="{0175A97A-3772-4145-B23A-BB3AB2F4C7BB}"/>
                </a:ext>
              </a:extLst>
            </p:cNvPr>
            <p:cNvPicPr/>
            <p:nvPr/>
          </p:nvPicPr>
          <p:blipFill>
            <a:blip r:embed="rId3" cstate="print"/>
            <a:stretch>
              <a:fillRect/>
            </a:stretch>
          </p:blipFill>
          <p:spPr>
            <a:xfrm>
              <a:off x="11547671" y="5883440"/>
              <a:ext cx="74502" cy="73818"/>
            </a:xfrm>
            <a:prstGeom prst="rect">
              <a:avLst/>
            </a:prstGeom>
          </p:spPr>
        </p:pic>
        <p:pic>
          <p:nvPicPr>
            <p:cNvPr id="51" name="object 23">
              <a:extLst>
                <a:ext uri="{FF2B5EF4-FFF2-40B4-BE49-F238E27FC236}">
                  <a16:creationId xmlns:a16="http://schemas.microsoft.com/office/drawing/2014/main" id="{F5D5E73B-4EB9-0F4E-8F34-1560737FF9A0}"/>
                </a:ext>
              </a:extLst>
            </p:cNvPr>
            <p:cNvPicPr/>
            <p:nvPr/>
          </p:nvPicPr>
          <p:blipFill>
            <a:blip r:embed="rId2" cstate="print"/>
            <a:stretch>
              <a:fillRect/>
            </a:stretch>
          </p:blipFill>
          <p:spPr>
            <a:xfrm>
              <a:off x="11696677" y="5883440"/>
              <a:ext cx="74502" cy="73818"/>
            </a:xfrm>
            <a:prstGeom prst="rect">
              <a:avLst/>
            </a:prstGeom>
          </p:spPr>
        </p:pic>
        <p:pic>
          <p:nvPicPr>
            <p:cNvPr id="52" name="object 24">
              <a:extLst>
                <a:ext uri="{FF2B5EF4-FFF2-40B4-BE49-F238E27FC236}">
                  <a16:creationId xmlns:a16="http://schemas.microsoft.com/office/drawing/2014/main" id="{2D1C41DC-EECA-8B49-97A6-D829EF258067}"/>
                </a:ext>
              </a:extLst>
            </p:cNvPr>
            <p:cNvPicPr/>
            <p:nvPr/>
          </p:nvPicPr>
          <p:blipFill>
            <a:blip r:embed="rId2" cstate="print"/>
            <a:stretch>
              <a:fillRect/>
            </a:stretch>
          </p:blipFill>
          <p:spPr>
            <a:xfrm>
              <a:off x="11845683" y="5883440"/>
              <a:ext cx="74502" cy="73818"/>
            </a:xfrm>
            <a:prstGeom prst="rect">
              <a:avLst/>
            </a:prstGeom>
          </p:spPr>
        </p:pic>
        <p:pic>
          <p:nvPicPr>
            <p:cNvPr id="53" name="object 25">
              <a:extLst>
                <a:ext uri="{FF2B5EF4-FFF2-40B4-BE49-F238E27FC236}">
                  <a16:creationId xmlns:a16="http://schemas.microsoft.com/office/drawing/2014/main" id="{1F96471A-62BC-8B4F-B45C-5EAAFE29819C}"/>
                </a:ext>
              </a:extLst>
            </p:cNvPr>
            <p:cNvPicPr/>
            <p:nvPr/>
          </p:nvPicPr>
          <p:blipFill>
            <a:blip r:embed="rId3" cstate="print"/>
            <a:stretch>
              <a:fillRect/>
            </a:stretch>
          </p:blipFill>
          <p:spPr>
            <a:xfrm>
              <a:off x="11994688" y="5883440"/>
              <a:ext cx="74503" cy="73818"/>
            </a:xfrm>
            <a:prstGeom prst="rect">
              <a:avLst/>
            </a:prstGeom>
          </p:spPr>
        </p:pic>
        <p:pic>
          <p:nvPicPr>
            <p:cNvPr id="54" name="object 26">
              <a:extLst>
                <a:ext uri="{FF2B5EF4-FFF2-40B4-BE49-F238E27FC236}">
                  <a16:creationId xmlns:a16="http://schemas.microsoft.com/office/drawing/2014/main" id="{56B466DF-F1E8-5C4D-BA97-A5515A44E4C8}"/>
                </a:ext>
              </a:extLst>
            </p:cNvPr>
            <p:cNvPicPr/>
            <p:nvPr/>
          </p:nvPicPr>
          <p:blipFill>
            <a:blip r:embed="rId2" cstate="print"/>
            <a:stretch>
              <a:fillRect/>
            </a:stretch>
          </p:blipFill>
          <p:spPr>
            <a:xfrm>
              <a:off x="12143695" y="5883440"/>
              <a:ext cx="74503" cy="73818"/>
            </a:xfrm>
            <a:prstGeom prst="rect">
              <a:avLst/>
            </a:prstGeom>
          </p:spPr>
        </p:pic>
        <p:pic>
          <p:nvPicPr>
            <p:cNvPr id="55" name="object 27">
              <a:extLst>
                <a:ext uri="{FF2B5EF4-FFF2-40B4-BE49-F238E27FC236}">
                  <a16:creationId xmlns:a16="http://schemas.microsoft.com/office/drawing/2014/main" id="{633A8674-34DA-1749-A604-A3B2A3525816}"/>
                </a:ext>
              </a:extLst>
            </p:cNvPr>
            <p:cNvPicPr/>
            <p:nvPr/>
          </p:nvPicPr>
          <p:blipFill>
            <a:blip r:embed="rId2" cstate="print"/>
            <a:stretch>
              <a:fillRect/>
            </a:stretch>
          </p:blipFill>
          <p:spPr>
            <a:xfrm>
              <a:off x="12292700" y="5883440"/>
              <a:ext cx="74503" cy="73818"/>
            </a:xfrm>
            <a:prstGeom prst="rect">
              <a:avLst/>
            </a:prstGeom>
          </p:spPr>
        </p:pic>
        <p:pic>
          <p:nvPicPr>
            <p:cNvPr id="56" name="object 28">
              <a:extLst>
                <a:ext uri="{FF2B5EF4-FFF2-40B4-BE49-F238E27FC236}">
                  <a16:creationId xmlns:a16="http://schemas.microsoft.com/office/drawing/2014/main" id="{32A8830D-76A4-C447-B83F-496D1A6BF335}"/>
                </a:ext>
              </a:extLst>
            </p:cNvPr>
            <p:cNvPicPr/>
            <p:nvPr/>
          </p:nvPicPr>
          <p:blipFill>
            <a:blip r:embed="rId2" cstate="print"/>
            <a:stretch>
              <a:fillRect/>
            </a:stretch>
          </p:blipFill>
          <p:spPr>
            <a:xfrm>
              <a:off x="12441706" y="5883440"/>
              <a:ext cx="74503" cy="73818"/>
            </a:xfrm>
            <a:prstGeom prst="rect">
              <a:avLst/>
            </a:prstGeom>
          </p:spPr>
        </p:pic>
        <p:pic>
          <p:nvPicPr>
            <p:cNvPr id="57" name="object 29">
              <a:extLst>
                <a:ext uri="{FF2B5EF4-FFF2-40B4-BE49-F238E27FC236}">
                  <a16:creationId xmlns:a16="http://schemas.microsoft.com/office/drawing/2014/main" id="{C469B417-342D-9348-AED3-498632843ADA}"/>
                </a:ext>
              </a:extLst>
            </p:cNvPr>
            <p:cNvPicPr/>
            <p:nvPr/>
          </p:nvPicPr>
          <p:blipFill>
            <a:blip r:embed="rId3" cstate="print"/>
            <a:stretch>
              <a:fillRect/>
            </a:stretch>
          </p:blipFill>
          <p:spPr>
            <a:xfrm>
              <a:off x="12590712" y="5883440"/>
              <a:ext cx="74503" cy="73818"/>
            </a:xfrm>
            <a:prstGeom prst="rect">
              <a:avLst/>
            </a:prstGeom>
          </p:spPr>
        </p:pic>
        <p:pic>
          <p:nvPicPr>
            <p:cNvPr id="58" name="object 30">
              <a:extLst>
                <a:ext uri="{FF2B5EF4-FFF2-40B4-BE49-F238E27FC236}">
                  <a16:creationId xmlns:a16="http://schemas.microsoft.com/office/drawing/2014/main" id="{EA6C1853-D361-874D-AD9F-02AE3A4D2C4B}"/>
                </a:ext>
              </a:extLst>
            </p:cNvPr>
            <p:cNvPicPr/>
            <p:nvPr/>
          </p:nvPicPr>
          <p:blipFill>
            <a:blip r:embed="rId2" cstate="print"/>
            <a:stretch>
              <a:fillRect/>
            </a:stretch>
          </p:blipFill>
          <p:spPr>
            <a:xfrm>
              <a:off x="12739717" y="5883440"/>
              <a:ext cx="74503" cy="73818"/>
            </a:xfrm>
            <a:prstGeom prst="rect">
              <a:avLst/>
            </a:prstGeom>
          </p:spPr>
        </p:pic>
      </p:grpSp>
      <p:pic>
        <p:nvPicPr>
          <p:cNvPr id="59" name="Picture 58">
            <a:extLst>
              <a:ext uri="{FF2B5EF4-FFF2-40B4-BE49-F238E27FC236}">
                <a16:creationId xmlns:a16="http://schemas.microsoft.com/office/drawing/2014/main" id="{F48AFB5F-D473-9A4E-9EBD-3617A1390AD7}"/>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Tree>
    <p:extLst>
      <p:ext uri="{BB962C8B-B14F-4D97-AF65-F5344CB8AC3E}">
        <p14:creationId xmlns:p14="http://schemas.microsoft.com/office/powerpoint/2010/main" val="2180760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8AAED-6CEE-01A6-2F2D-B1C77DB564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9D115E-BBB5-FF33-FBE7-7FD70B371F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996503-E345-C583-A205-9EE6843BB486}"/>
              </a:ext>
            </a:extLst>
          </p:cNvPr>
          <p:cNvSpPr>
            <a:spLocks noGrp="1"/>
          </p:cNvSpPr>
          <p:nvPr>
            <p:ph type="dt" sz="half" idx="10"/>
          </p:nvPr>
        </p:nvSpPr>
        <p:spPr/>
        <p:txBody>
          <a:bodyPr/>
          <a:lstStyle/>
          <a:p>
            <a:fld id="{C2752AED-8A37-0E46-99E6-C8EF4A3BD41F}" type="datetime1">
              <a:rPr lang="en-US" smtClean="0"/>
              <a:t>3/3/26</a:t>
            </a:fld>
            <a:endParaRPr lang="en-US"/>
          </a:p>
        </p:txBody>
      </p:sp>
      <p:sp>
        <p:nvSpPr>
          <p:cNvPr id="5" name="Footer Placeholder 4">
            <a:extLst>
              <a:ext uri="{FF2B5EF4-FFF2-40B4-BE49-F238E27FC236}">
                <a16:creationId xmlns:a16="http://schemas.microsoft.com/office/drawing/2014/main" id="{BDF9F2D6-464F-57B2-98E0-CFFCCA8FCC21}"/>
              </a:ext>
            </a:extLst>
          </p:cNvPr>
          <p:cNvSpPr>
            <a:spLocks noGrp="1"/>
          </p:cNvSpPr>
          <p:nvPr>
            <p:ph type="ftr" sz="quarter" idx="11"/>
          </p:nvPr>
        </p:nvSpPr>
        <p:spPr/>
        <p:txBody>
          <a:bodyPr/>
          <a:lstStyle/>
          <a:p>
            <a:r>
              <a:rPr lang="en-US"/>
              <a:t>Sarah K. Blask | QGT Collaboration | SCET 2026</a:t>
            </a:r>
          </a:p>
        </p:txBody>
      </p:sp>
      <p:sp>
        <p:nvSpPr>
          <p:cNvPr id="6" name="Slide Number Placeholder 5">
            <a:extLst>
              <a:ext uri="{FF2B5EF4-FFF2-40B4-BE49-F238E27FC236}">
                <a16:creationId xmlns:a16="http://schemas.microsoft.com/office/drawing/2014/main" id="{949584B8-5DA4-EDEF-E55E-1B91B6C2C078}"/>
              </a:ext>
            </a:extLst>
          </p:cNvPr>
          <p:cNvSpPr>
            <a:spLocks noGrp="1"/>
          </p:cNvSpPr>
          <p:nvPr>
            <p:ph type="sldNum" sz="quarter" idx="12"/>
          </p:nvPr>
        </p:nvSpPr>
        <p:spPr/>
        <p:txBody>
          <a:bodyPr/>
          <a:lstStyle/>
          <a:p>
            <a:fld id="{D2EFEDA6-2F81-804A-B5E6-66C42CE7D3B0}" type="slidenum">
              <a:rPr lang="en-US" smtClean="0"/>
              <a:t>‹#›</a:t>
            </a:fld>
            <a:endParaRPr lang="en-US"/>
          </a:p>
        </p:txBody>
      </p:sp>
    </p:spTree>
    <p:extLst>
      <p:ext uri="{BB962C8B-B14F-4D97-AF65-F5344CB8AC3E}">
        <p14:creationId xmlns:p14="http://schemas.microsoft.com/office/powerpoint/2010/main" val="1919976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2B6AF-D727-4C8A-D1CE-D071920487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108B68-8EE9-4F55-5925-F95F01B4E0E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208BA9-B2B6-BBDC-2398-2D87EA416DE8}"/>
              </a:ext>
            </a:extLst>
          </p:cNvPr>
          <p:cNvSpPr>
            <a:spLocks noGrp="1"/>
          </p:cNvSpPr>
          <p:nvPr>
            <p:ph type="dt" sz="half" idx="10"/>
          </p:nvPr>
        </p:nvSpPr>
        <p:spPr/>
        <p:txBody>
          <a:bodyPr/>
          <a:lstStyle/>
          <a:p>
            <a:fld id="{83C532C3-9B4D-5547-A981-440843ABD4B9}" type="datetime1">
              <a:rPr lang="en-US" smtClean="0"/>
              <a:t>3/3/26</a:t>
            </a:fld>
            <a:endParaRPr lang="en-US"/>
          </a:p>
        </p:txBody>
      </p:sp>
      <p:sp>
        <p:nvSpPr>
          <p:cNvPr id="5" name="Footer Placeholder 4">
            <a:extLst>
              <a:ext uri="{FF2B5EF4-FFF2-40B4-BE49-F238E27FC236}">
                <a16:creationId xmlns:a16="http://schemas.microsoft.com/office/drawing/2014/main" id="{9F43CFE5-B388-E9EA-4A23-4EF2D56A29FC}"/>
              </a:ext>
            </a:extLst>
          </p:cNvPr>
          <p:cNvSpPr>
            <a:spLocks noGrp="1"/>
          </p:cNvSpPr>
          <p:nvPr>
            <p:ph type="ftr" sz="quarter" idx="11"/>
          </p:nvPr>
        </p:nvSpPr>
        <p:spPr/>
        <p:txBody>
          <a:bodyPr/>
          <a:lstStyle/>
          <a:p>
            <a:r>
              <a:rPr lang="en-US"/>
              <a:t>Sarah K. Blask | QGT Collaboration | SCET 2026</a:t>
            </a:r>
          </a:p>
        </p:txBody>
      </p:sp>
      <p:sp>
        <p:nvSpPr>
          <p:cNvPr id="6" name="Slide Number Placeholder 5">
            <a:extLst>
              <a:ext uri="{FF2B5EF4-FFF2-40B4-BE49-F238E27FC236}">
                <a16:creationId xmlns:a16="http://schemas.microsoft.com/office/drawing/2014/main" id="{5E8B7DFC-9EFC-8033-00CA-5FE7AE91F37B}"/>
              </a:ext>
            </a:extLst>
          </p:cNvPr>
          <p:cNvSpPr>
            <a:spLocks noGrp="1"/>
          </p:cNvSpPr>
          <p:nvPr>
            <p:ph type="sldNum" sz="quarter" idx="12"/>
          </p:nvPr>
        </p:nvSpPr>
        <p:spPr/>
        <p:txBody>
          <a:bodyPr/>
          <a:lstStyle/>
          <a:p>
            <a:fld id="{D2EFEDA6-2F81-804A-B5E6-66C42CE7D3B0}" type="slidenum">
              <a:rPr lang="en-US" smtClean="0"/>
              <a:t>‹#›</a:t>
            </a:fld>
            <a:endParaRPr lang="en-US"/>
          </a:p>
        </p:txBody>
      </p:sp>
    </p:spTree>
    <p:extLst>
      <p:ext uri="{BB962C8B-B14F-4D97-AF65-F5344CB8AC3E}">
        <p14:creationId xmlns:p14="http://schemas.microsoft.com/office/powerpoint/2010/main" val="3792760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290BD-5339-ED1F-4E59-FFF41D39FA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78540E-48B3-FD4B-8CB6-4300A97AF5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9D1CEF-5E64-9A85-C80D-7C3EA42CBD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CE027E-1CEB-0AAC-81AC-F1268B18C9F4}"/>
              </a:ext>
            </a:extLst>
          </p:cNvPr>
          <p:cNvSpPr>
            <a:spLocks noGrp="1"/>
          </p:cNvSpPr>
          <p:nvPr>
            <p:ph type="dt" sz="half" idx="10"/>
          </p:nvPr>
        </p:nvSpPr>
        <p:spPr/>
        <p:txBody>
          <a:bodyPr/>
          <a:lstStyle/>
          <a:p>
            <a:fld id="{136AEAFE-37BD-6B4D-9762-053C9F97243E}" type="datetime1">
              <a:rPr lang="en-US" smtClean="0"/>
              <a:t>3/3/26</a:t>
            </a:fld>
            <a:endParaRPr lang="en-US"/>
          </a:p>
        </p:txBody>
      </p:sp>
      <p:sp>
        <p:nvSpPr>
          <p:cNvPr id="6" name="Footer Placeholder 5">
            <a:extLst>
              <a:ext uri="{FF2B5EF4-FFF2-40B4-BE49-F238E27FC236}">
                <a16:creationId xmlns:a16="http://schemas.microsoft.com/office/drawing/2014/main" id="{CEF15125-72F4-E9F7-2C07-3C670E9BE4FA}"/>
              </a:ext>
            </a:extLst>
          </p:cNvPr>
          <p:cNvSpPr>
            <a:spLocks noGrp="1"/>
          </p:cNvSpPr>
          <p:nvPr>
            <p:ph type="ftr" sz="quarter" idx="11"/>
          </p:nvPr>
        </p:nvSpPr>
        <p:spPr/>
        <p:txBody>
          <a:bodyPr/>
          <a:lstStyle/>
          <a:p>
            <a:r>
              <a:rPr lang="en-US"/>
              <a:t>Sarah K. Blask | QGT Collaboration | SCET 2026</a:t>
            </a:r>
          </a:p>
        </p:txBody>
      </p:sp>
      <p:sp>
        <p:nvSpPr>
          <p:cNvPr id="7" name="Slide Number Placeholder 6">
            <a:extLst>
              <a:ext uri="{FF2B5EF4-FFF2-40B4-BE49-F238E27FC236}">
                <a16:creationId xmlns:a16="http://schemas.microsoft.com/office/drawing/2014/main" id="{16293337-D137-4E4B-5867-99B3D3A0B45B}"/>
              </a:ext>
            </a:extLst>
          </p:cNvPr>
          <p:cNvSpPr>
            <a:spLocks noGrp="1"/>
          </p:cNvSpPr>
          <p:nvPr>
            <p:ph type="sldNum" sz="quarter" idx="12"/>
          </p:nvPr>
        </p:nvSpPr>
        <p:spPr/>
        <p:txBody>
          <a:bodyPr/>
          <a:lstStyle/>
          <a:p>
            <a:fld id="{D2EFEDA6-2F81-804A-B5E6-66C42CE7D3B0}" type="slidenum">
              <a:rPr lang="en-US" smtClean="0"/>
              <a:t>‹#›</a:t>
            </a:fld>
            <a:endParaRPr lang="en-US"/>
          </a:p>
        </p:txBody>
      </p:sp>
    </p:spTree>
    <p:extLst>
      <p:ext uri="{BB962C8B-B14F-4D97-AF65-F5344CB8AC3E}">
        <p14:creationId xmlns:p14="http://schemas.microsoft.com/office/powerpoint/2010/main" val="1511790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CBB69-BD51-031E-B597-278DD4626C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46D183-71D5-69E1-2D03-7CD4CD06F6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5826BD-5424-4154-26B9-ACE15CE559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22F705-D1F6-0CF2-7249-B04BDD1D3D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68665F-8384-ED07-6597-82A57830B5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587E16-D37E-3262-96CF-7835A9CB82CA}"/>
              </a:ext>
            </a:extLst>
          </p:cNvPr>
          <p:cNvSpPr>
            <a:spLocks noGrp="1"/>
          </p:cNvSpPr>
          <p:nvPr>
            <p:ph type="dt" sz="half" idx="10"/>
          </p:nvPr>
        </p:nvSpPr>
        <p:spPr/>
        <p:txBody>
          <a:bodyPr/>
          <a:lstStyle/>
          <a:p>
            <a:fld id="{75BBA135-E3D1-6446-9280-924FC30A8EC7}" type="datetime1">
              <a:rPr lang="en-US" smtClean="0"/>
              <a:t>3/3/26</a:t>
            </a:fld>
            <a:endParaRPr lang="en-US"/>
          </a:p>
        </p:txBody>
      </p:sp>
      <p:sp>
        <p:nvSpPr>
          <p:cNvPr id="8" name="Footer Placeholder 7">
            <a:extLst>
              <a:ext uri="{FF2B5EF4-FFF2-40B4-BE49-F238E27FC236}">
                <a16:creationId xmlns:a16="http://schemas.microsoft.com/office/drawing/2014/main" id="{BA73944F-476E-EA2A-FBF3-9FAD6B7BF827}"/>
              </a:ext>
            </a:extLst>
          </p:cNvPr>
          <p:cNvSpPr>
            <a:spLocks noGrp="1"/>
          </p:cNvSpPr>
          <p:nvPr>
            <p:ph type="ftr" sz="quarter" idx="11"/>
          </p:nvPr>
        </p:nvSpPr>
        <p:spPr/>
        <p:txBody>
          <a:bodyPr/>
          <a:lstStyle/>
          <a:p>
            <a:r>
              <a:rPr lang="en-US"/>
              <a:t>Sarah K. Blask | QGT Collaboration | SCET 2026</a:t>
            </a:r>
          </a:p>
        </p:txBody>
      </p:sp>
      <p:sp>
        <p:nvSpPr>
          <p:cNvPr id="9" name="Slide Number Placeholder 8">
            <a:extLst>
              <a:ext uri="{FF2B5EF4-FFF2-40B4-BE49-F238E27FC236}">
                <a16:creationId xmlns:a16="http://schemas.microsoft.com/office/drawing/2014/main" id="{1813D246-2C3B-F753-821C-6DB78F828F72}"/>
              </a:ext>
            </a:extLst>
          </p:cNvPr>
          <p:cNvSpPr>
            <a:spLocks noGrp="1"/>
          </p:cNvSpPr>
          <p:nvPr>
            <p:ph type="sldNum" sz="quarter" idx="12"/>
          </p:nvPr>
        </p:nvSpPr>
        <p:spPr/>
        <p:txBody>
          <a:bodyPr/>
          <a:lstStyle/>
          <a:p>
            <a:fld id="{D2EFEDA6-2F81-804A-B5E6-66C42CE7D3B0}" type="slidenum">
              <a:rPr lang="en-US" smtClean="0"/>
              <a:t>‹#›</a:t>
            </a:fld>
            <a:endParaRPr lang="en-US"/>
          </a:p>
        </p:txBody>
      </p:sp>
    </p:spTree>
    <p:extLst>
      <p:ext uri="{BB962C8B-B14F-4D97-AF65-F5344CB8AC3E}">
        <p14:creationId xmlns:p14="http://schemas.microsoft.com/office/powerpoint/2010/main" val="3473050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7D143-50E1-7481-FAA2-828EE16E7B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5811F5-2449-284A-F4FC-84DA3B513134}"/>
              </a:ext>
            </a:extLst>
          </p:cNvPr>
          <p:cNvSpPr>
            <a:spLocks noGrp="1"/>
          </p:cNvSpPr>
          <p:nvPr>
            <p:ph type="dt" sz="half" idx="10"/>
          </p:nvPr>
        </p:nvSpPr>
        <p:spPr/>
        <p:txBody>
          <a:bodyPr/>
          <a:lstStyle/>
          <a:p>
            <a:fld id="{F3AC97D6-C595-004E-8479-F92D2756A305}" type="datetime1">
              <a:rPr lang="en-US" smtClean="0"/>
              <a:t>3/3/26</a:t>
            </a:fld>
            <a:endParaRPr lang="en-US"/>
          </a:p>
        </p:txBody>
      </p:sp>
      <p:sp>
        <p:nvSpPr>
          <p:cNvPr id="4" name="Footer Placeholder 3">
            <a:extLst>
              <a:ext uri="{FF2B5EF4-FFF2-40B4-BE49-F238E27FC236}">
                <a16:creationId xmlns:a16="http://schemas.microsoft.com/office/drawing/2014/main" id="{DE48EC6F-09F7-18B1-25D0-8260E25720D9}"/>
              </a:ext>
            </a:extLst>
          </p:cNvPr>
          <p:cNvSpPr>
            <a:spLocks noGrp="1"/>
          </p:cNvSpPr>
          <p:nvPr>
            <p:ph type="ftr" sz="quarter" idx="11"/>
          </p:nvPr>
        </p:nvSpPr>
        <p:spPr/>
        <p:txBody>
          <a:bodyPr/>
          <a:lstStyle/>
          <a:p>
            <a:r>
              <a:rPr lang="en-US"/>
              <a:t>Sarah K. Blask | QGT Collaboration | SCET 2026</a:t>
            </a:r>
          </a:p>
        </p:txBody>
      </p:sp>
      <p:sp>
        <p:nvSpPr>
          <p:cNvPr id="5" name="Slide Number Placeholder 4">
            <a:extLst>
              <a:ext uri="{FF2B5EF4-FFF2-40B4-BE49-F238E27FC236}">
                <a16:creationId xmlns:a16="http://schemas.microsoft.com/office/drawing/2014/main" id="{404561A2-A603-6968-66D3-3684F12D1520}"/>
              </a:ext>
            </a:extLst>
          </p:cNvPr>
          <p:cNvSpPr>
            <a:spLocks noGrp="1"/>
          </p:cNvSpPr>
          <p:nvPr>
            <p:ph type="sldNum" sz="quarter" idx="12"/>
          </p:nvPr>
        </p:nvSpPr>
        <p:spPr/>
        <p:txBody>
          <a:bodyPr/>
          <a:lstStyle/>
          <a:p>
            <a:fld id="{D2EFEDA6-2F81-804A-B5E6-66C42CE7D3B0}" type="slidenum">
              <a:rPr lang="en-US" smtClean="0"/>
              <a:t>‹#›</a:t>
            </a:fld>
            <a:endParaRPr lang="en-US"/>
          </a:p>
        </p:txBody>
      </p:sp>
    </p:spTree>
    <p:extLst>
      <p:ext uri="{BB962C8B-B14F-4D97-AF65-F5344CB8AC3E}">
        <p14:creationId xmlns:p14="http://schemas.microsoft.com/office/powerpoint/2010/main" val="3418554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794FBF-9D38-1D4A-5E6C-8CF4FC1E118D}"/>
              </a:ext>
            </a:extLst>
          </p:cNvPr>
          <p:cNvSpPr>
            <a:spLocks noGrp="1"/>
          </p:cNvSpPr>
          <p:nvPr>
            <p:ph type="dt" sz="half" idx="10"/>
          </p:nvPr>
        </p:nvSpPr>
        <p:spPr/>
        <p:txBody>
          <a:bodyPr/>
          <a:lstStyle/>
          <a:p>
            <a:fld id="{A1055B84-6945-C447-9CD7-95F485E69611}" type="datetime1">
              <a:rPr lang="en-US" smtClean="0"/>
              <a:t>3/3/26</a:t>
            </a:fld>
            <a:endParaRPr lang="en-US"/>
          </a:p>
        </p:txBody>
      </p:sp>
      <p:sp>
        <p:nvSpPr>
          <p:cNvPr id="3" name="Footer Placeholder 2">
            <a:extLst>
              <a:ext uri="{FF2B5EF4-FFF2-40B4-BE49-F238E27FC236}">
                <a16:creationId xmlns:a16="http://schemas.microsoft.com/office/drawing/2014/main" id="{D0B5B66F-74FD-C512-0A58-37CB9A2D57F3}"/>
              </a:ext>
            </a:extLst>
          </p:cNvPr>
          <p:cNvSpPr>
            <a:spLocks noGrp="1"/>
          </p:cNvSpPr>
          <p:nvPr>
            <p:ph type="ftr" sz="quarter" idx="11"/>
          </p:nvPr>
        </p:nvSpPr>
        <p:spPr/>
        <p:txBody>
          <a:bodyPr/>
          <a:lstStyle/>
          <a:p>
            <a:r>
              <a:rPr lang="en-US"/>
              <a:t>Sarah K. Blask | QGT Collaboration | SCET 2026</a:t>
            </a:r>
          </a:p>
        </p:txBody>
      </p:sp>
      <p:sp>
        <p:nvSpPr>
          <p:cNvPr id="4" name="Slide Number Placeholder 3">
            <a:extLst>
              <a:ext uri="{FF2B5EF4-FFF2-40B4-BE49-F238E27FC236}">
                <a16:creationId xmlns:a16="http://schemas.microsoft.com/office/drawing/2014/main" id="{1E6645D6-6362-CCC9-BDA7-8759B2D14DFB}"/>
              </a:ext>
            </a:extLst>
          </p:cNvPr>
          <p:cNvSpPr>
            <a:spLocks noGrp="1"/>
          </p:cNvSpPr>
          <p:nvPr>
            <p:ph type="sldNum" sz="quarter" idx="12"/>
          </p:nvPr>
        </p:nvSpPr>
        <p:spPr/>
        <p:txBody>
          <a:bodyPr/>
          <a:lstStyle/>
          <a:p>
            <a:fld id="{D2EFEDA6-2F81-804A-B5E6-66C42CE7D3B0}" type="slidenum">
              <a:rPr lang="en-US" smtClean="0"/>
              <a:t>‹#›</a:t>
            </a:fld>
            <a:endParaRPr lang="en-US"/>
          </a:p>
        </p:txBody>
      </p:sp>
    </p:spTree>
    <p:extLst>
      <p:ext uri="{BB962C8B-B14F-4D97-AF65-F5344CB8AC3E}">
        <p14:creationId xmlns:p14="http://schemas.microsoft.com/office/powerpoint/2010/main" val="128754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AADFC-08DB-3B96-C7FF-4D2C61657C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ADAD03-CF0E-D432-8FCA-A49F2B54CB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6FF7D3-2AB4-C97F-4DB4-A422713BD4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4FEFC8-CF18-0DFC-4D4A-81573D1E5146}"/>
              </a:ext>
            </a:extLst>
          </p:cNvPr>
          <p:cNvSpPr>
            <a:spLocks noGrp="1"/>
          </p:cNvSpPr>
          <p:nvPr>
            <p:ph type="dt" sz="half" idx="10"/>
          </p:nvPr>
        </p:nvSpPr>
        <p:spPr/>
        <p:txBody>
          <a:bodyPr/>
          <a:lstStyle/>
          <a:p>
            <a:fld id="{F3075F1D-3AA9-E845-BF01-340F1B5D23EC}" type="datetime1">
              <a:rPr lang="en-US" smtClean="0"/>
              <a:t>3/3/26</a:t>
            </a:fld>
            <a:endParaRPr lang="en-US"/>
          </a:p>
        </p:txBody>
      </p:sp>
      <p:sp>
        <p:nvSpPr>
          <p:cNvPr id="6" name="Footer Placeholder 5">
            <a:extLst>
              <a:ext uri="{FF2B5EF4-FFF2-40B4-BE49-F238E27FC236}">
                <a16:creationId xmlns:a16="http://schemas.microsoft.com/office/drawing/2014/main" id="{3496C1CC-1561-79AE-CFBD-6CF1A3C4BD19}"/>
              </a:ext>
            </a:extLst>
          </p:cNvPr>
          <p:cNvSpPr>
            <a:spLocks noGrp="1"/>
          </p:cNvSpPr>
          <p:nvPr>
            <p:ph type="ftr" sz="quarter" idx="11"/>
          </p:nvPr>
        </p:nvSpPr>
        <p:spPr/>
        <p:txBody>
          <a:bodyPr/>
          <a:lstStyle/>
          <a:p>
            <a:r>
              <a:rPr lang="en-US"/>
              <a:t>Sarah K. Blask | QGT Collaboration | SCET 2026</a:t>
            </a:r>
          </a:p>
        </p:txBody>
      </p:sp>
      <p:sp>
        <p:nvSpPr>
          <p:cNvPr id="7" name="Slide Number Placeholder 6">
            <a:extLst>
              <a:ext uri="{FF2B5EF4-FFF2-40B4-BE49-F238E27FC236}">
                <a16:creationId xmlns:a16="http://schemas.microsoft.com/office/drawing/2014/main" id="{A9CD147B-7937-11C6-18E7-ED111562419C}"/>
              </a:ext>
            </a:extLst>
          </p:cNvPr>
          <p:cNvSpPr>
            <a:spLocks noGrp="1"/>
          </p:cNvSpPr>
          <p:nvPr>
            <p:ph type="sldNum" sz="quarter" idx="12"/>
          </p:nvPr>
        </p:nvSpPr>
        <p:spPr/>
        <p:txBody>
          <a:bodyPr/>
          <a:lstStyle/>
          <a:p>
            <a:fld id="{D2EFEDA6-2F81-804A-B5E6-66C42CE7D3B0}" type="slidenum">
              <a:rPr lang="en-US" smtClean="0"/>
              <a:t>‹#›</a:t>
            </a:fld>
            <a:endParaRPr lang="en-US"/>
          </a:p>
        </p:txBody>
      </p:sp>
    </p:spTree>
    <p:extLst>
      <p:ext uri="{BB962C8B-B14F-4D97-AF65-F5344CB8AC3E}">
        <p14:creationId xmlns:p14="http://schemas.microsoft.com/office/powerpoint/2010/main" val="3505542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7F226-376E-4344-6F99-1C08BACC9B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74208D-A1D4-C3EB-1D0B-FDF541D9BC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C72A24-94B2-8D1B-F9EE-6D43A85F67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4F45B7-4373-E5AF-795C-34CCBAB22890}"/>
              </a:ext>
            </a:extLst>
          </p:cNvPr>
          <p:cNvSpPr>
            <a:spLocks noGrp="1"/>
          </p:cNvSpPr>
          <p:nvPr>
            <p:ph type="dt" sz="half" idx="10"/>
          </p:nvPr>
        </p:nvSpPr>
        <p:spPr/>
        <p:txBody>
          <a:bodyPr/>
          <a:lstStyle/>
          <a:p>
            <a:fld id="{70234FC0-FD9C-6441-B5BC-426B6987A98D}" type="datetime1">
              <a:rPr lang="en-US" smtClean="0"/>
              <a:t>3/3/26</a:t>
            </a:fld>
            <a:endParaRPr lang="en-US"/>
          </a:p>
        </p:txBody>
      </p:sp>
      <p:sp>
        <p:nvSpPr>
          <p:cNvPr id="6" name="Footer Placeholder 5">
            <a:extLst>
              <a:ext uri="{FF2B5EF4-FFF2-40B4-BE49-F238E27FC236}">
                <a16:creationId xmlns:a16="http://schemas.microsoft.com/office/drawing/2014/main" id="{4AE34FAD-B4E8-C194-8DE1-2DBCB4CC3E54}"/>
              </a:ext>
            </a:extLst>
          </p:cNvPr>
          <p:cNvSpPr>
            <a:spLocks noGrp="1"/>
          </p:cNvSpPr>
          <p:nvPr>
            <p:ph type="ftr" sz="quarter" idx="11"/>
          </p:nvPr>
        </p:nvSpPr>
        <p:spPr/>
        <p:txBody>
          <a:bodyPr/>
          <a:lstStyle/>
          <a:p>
            <a:r>
              <a:rPr lang="en-US"/>
              <a:t>Sarah K. Blask | QGT Collaboration | SCET 2026</a:t>
            </a:r>
          </a:p>
        </p:txBody>
      </p:sp>
      <p:sp>
        <p:nvSpPr>
          <p:cNvPr id="7" name="Slide Number Placeholder 6">
            <a:extLst>
              <a:ext uri="{FF2B5EF4-FFF2-40B4-BE49-F238E27FC236}">
                <a16:creationId xmlns:a16="http://schemas.microsoft.com/office/drawing/2014/main" id="{A203806A-4519-9DCD-C598-D8DFAE664C31}"/>
              </a:ext>
            </a:extLst>
          </p:cNvPr>
          <p:cNvSpPr>
            <a:spLocks noGrp="1"/>
          </p:cNvSpPr>
          <p:nvPr>
            <p:ph type="sldNum" sz="quarter" idx="12"/>
          </p:nvPr>
        </p:nvSpPr>
        <p:spPr/>
        <p:txBody>
          <a:bodyPr/>
          <a:lstStyle/>
          <a:p>
            <a:fld id="{D2EFEDA6-2F81-804A-B5E6-66C42CE7D3B0}" type="slidenum">
              <a:rPr lang="en-US" smtClean="0"/>
              <a:t>‹#›</a:t>
            </a:fld>
            <a:endParaRPr lang="en-US"/>
          </a:p>
        </p:txBody>
      </p:sp>
    </p:spTree>
    <p:extLst>
      <p:ext uri="{BB962C8B-B14F-4D97-AF65-F5344CB8AC3E}">
        <p14:creationId xmlns:p14="http://schemas.microsoft.com/office/powerpoint/2010/main" val="682475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D8D7FC-D748-9126-ABDB-6BCAB89425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B2F319-77E1-B6DD-F4FD-FDDFAEFF04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CD7652-5C03-FFA8-6E74-9B6105D58E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CE5A246-F71F-F44B-816A-5119EDD10950}" type="datetime1">
              <a:rPr lang="en-US" smtClean="0"/>
              <a:t>3/3/26</a:t>
            </a:fld>
            <a:endParaRPr lang="en-US"/>
          </a:p>
        </p:txBody>
      </p:sp>
      <p:sp>
        <p:nvSpPr>
          <p:cNvPr id="5" name="Footer Placeholder 4">
            <a:extLst>
              <a:ext uri="{FF2B5EF4-FFF2-40B4-BE49-F238E27FC236}">
                <a16:creationId xmlns:a16="http://schemas.microsoft.com/office/drawing/2014/main" id="{AB7B3D5E-D372-3785-769C-1FB38F60AC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Sarah K. Blask | QGT Collaboration | SCET 2026</a:t>
            </a:r>
          </a:p>
        </p:txBody>
      </p:sp>
      <p:sp>
        <p:nvSpPr>
          <p:cNvPr id="6" name="Slide Number Placeholder 5">
            <a:extLst>
              <a:ext uri="{FF2B5EF4-FFF2-40B4-BE49-F238E27FC236}">
                <a16:creationId xmlns:a16="http://schemas.microsoft.com/office/drawing/2014/main" id="{846837F3-2272-322C-346E-8349911DF2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EFEDA6-2F81-804A-B5E6-66C42CE7D3B0}" type="slidenum">
              <a:rPr lang="en-US" smtClean="0"/>
              <a:t>‹#›</a:t>
            </a:fld>
            <a:endParaRPr lang="en-US"/>
          </a:p>
        </p:txBody>
      </p:sp>
    </p:spTree>
    <p:extLst>
      <p:ext uri="{BB962C8B-B14F-4D97-AF65-F5344CB8AC3E}">
        <p14:creationId xmlns:p14="http://schemas.microsoft.com/office/powerpoint/2010/main" val="625323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1.emf"/></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29.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2.emf"/><Relationship Id="rId4" Type="http://schemas.openxmlformats.org/officeDocument/2006/relationships/image" Target="../media/image31.emf"/></Relationships>
</file>

<file path=ppt/slides/_rels/slide2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1.emf"/></Relationships>
</file>

<file path=ppt/slides/_rels/slide2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8.emf"/><Relationship Id="rId4" Type="http://schemas.openxmlformats.org/officeDocument/2006/relationships/image" Target="../media/image37.emf"/></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6.emf"/><Relationship Id="rId5" Type="http://schemas.openxmlformats.org/officeDocument/2006/relationships/image" Target="../media/image8.png"/><Relationship Id="rId4" Type="http://schemas.openxmlformats.org/officeDocument/2006/relationships/image" Target="../media/image8.emf"/></Relationships>
</file>

<file path=ppt/slides/_rels/slide33.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47.em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6.emf"/><Relationship Id="rId5" Type="http://schemas.openxmlformats.org/officeDocument/2006/relationships/image" Target="../media/image8.png"/><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idx="4294967295"/>
          </p:nvPr>
        </p:nvSpPr>
        <p:spPr>
          <a:xfrm>
            <a:off x="556683" y="0"/>
            <a:ext cx="11635317" cy="1509924"/>
          </a:xfrm>
          <a:prstGeom prst="rect">
            <a:avLst/>
          </a:prstGeom>
        </p:spPr>
        <p:txBody>
          <a:bodyPr vert="horz" wrap="square" lIns="0" tIns="112183" rIns="0" bIns="0" rtlCol="0" anchor="ctr">
            <a:noAutofit/>
          </a:bodyPr>
          <a:lstStyle/>
          <a:p>
            <a:pPr marL="8467" marR="3387" algn="ctr">
              <a:spcBef>
                <a:spcPts val="883"/>
              </a:spcBef>
            </a:pPr>
            <a:r>
              <a:rPr lang="en-US" sz="4000" b="1" dirty="0">
                <a:solidFill>
                  <a:schemeClr val="tx2"/>
                </a:solidFill>
                <a:latin typeface="Times New Roman" panose="02020603050405020304" pitchFamily="18" charset="0"/>
                <a:cs typeface="Times New Roman" panose="02020603050405020304" pitchFamily="18" charset="0"/>
              </a:rPr>
              <a:t>Relativistic corrections to exclusive photoproduction of </a:t>
            </a:r>
            <a:r>
              <a:rPr lang="en-US" sz="4000" b="1" dirty="0" err="1">
                <a:solidFill>
                  <a:schemeClr val="tx2"/>
                </a:solidFill>
                <a:latin typeface="Times New Roman" panose="02020603050405020304" pitchFamily="18" charset="0"/>
                <a:cs typeface="Times New Roman" panose="02020603050405020304" pitchFamily="18" charset="0"/>
              </a:rPr>
              <a:t>quarkonia</a:t>
            </a:r>
            <a:r>
              <a:rPr lang="en-US" sz="4000" b="1" dirty="0">
                <a:solidFill>
                  <a:schemeClr val="tx2"/>
                </a:solidFill>
                <a:latin typeface="Times New Roman" panose="02020603050405020304" pitchFamily="18" charset="0"/>
                <a:cs typeface="Times New Roman" panose="02020603050405020304" pitchFamily="18" charset="0"/>
              </a:rPr>
              <a:t> near-threshold</a:t>
            </a:r>
            <a:endParaRPr sz="4000" b="1" dirty="0">
              <a:solidFill>
                <a:schemeClr val="tx2"/>
              </a:solidFill>
              <a:latin typeface="Times New Roman" panose="02020603050405020304" pitchFamily="18" charset="0"/>
              <a:cs typeface="Times New Roman" panose="02020603050405020304" pitchFamily="18" charset="0"/>
            </a:endParaRPr>
          </a:p>
        </p:txBody>
      </p:sp>
      <p:sp>
        <p:nvSpPr>
          <p:cNvPr id="10" name="object 10"/>
          <p:cNvSpPr/>
          <p:nvPr/>
        </p:nvSpPr>
        <p:spPr>
          <a:xfrm>
            <a:off x="-302684" y="685800"/>
            <a:ext cx="605367" cy="605367"/>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sz="1200"/>
          </a:p>
        </p:txBody>
      </p:sp>
      <p:sp>
        <p:nvSpPr>
          <p:cNvPr id="3" name="object 9">
            <a:extLst>
              <a:ext uri="{FF2B5EF4-FFF2-40B4-BE49-F238E27FC236}">
                <a16:creationId xmlns:a16="http://schemas.microsoft.com/office/drawing/2014/main" id="{D50E5B57-B37D-73A4-C04B-CA0841C4A29C}"/>
              </a:ext>
            </a:extLst>
          </p:cNvPr>
          <p:cNvSpPr txBox="1">
            <a:spLocks/>
          </p:cNvSpPr>
          <p:nvPr/>
        </p:nvSpPr>
        <p:spPr>
          <a:xfrm>
            <a:off x="556682" y="1509924"/>
            <a:ext cx="11635317" cy="3824076"/>
          </a:xfrm>
          <a:prstGeom prst="rect">
            <a:avLst/>
          </a:prstGeom>
        </p:spPr>
        <p:txBody>
          <a:bodyPr vert="horz" wrap="square" lIns="0" tIns="112183"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467" marR="3387" algn="ctr">
              <a:spcBef>
                <a:spcPts val="883"/>
              </a:spcBef>
            </a:pPr>
            <a:r>
              <a:rPr lang="en-US" sz="2400" b="1" dirty="0">
                <a:solidFill>
                  <a:srgbClr val="0C234B"/>
                </a:solidFill>
                <a:latin typeface="Times New Roman" panose="02020603050405020304" pitchFamily="18" charset="0"/>
                <a:cs typeface="Times New Roman" panose="02020603050405020304" pitchFamily="18" charset="0"/>
              </a:rPr>
              <a:t>Sarah K. Blask</a:t>
            </a:r>
          </a:p>
          <a:p>
            <a:pPr marL="8467" marR="3387" algn="ctr">
              <a:spcBef>
                <a:spcPts val="883"/>
              </a:spcBef>
            </a:pPr>
            <a:r>
              <a:rPr lang="en-US" sz="2400" b="1" dirty="0">
                <a:solidFill>
                  <a:srgbClr val="0C234B"/>
                </a:solidFill>
                <a:latin typeface="Times New Roman" panose="02020603050405020304" pitchFamily="18" charset="0"/>
                <a:cs typeface="Times New Roman" panose="02020603050405020304" pitchFamily="18" charset="0"/>
              </a:rPr>
              <a:t>University of Arizona |  Quark-Gluon Tomography (QGT) Collaboration</a:t>
            </a:r>
          </a:p>
          <a:p>
            <a:pPr marL="8467" marR="3387" algn="ctr">
              <a:spcBef>
                <a:spcPts val="883"/>
              </a:spcBef>
            </a:pPr>
            <a:endParaRPr lang="en-US" sz="2400" b="1" dirty="0">
              <a:solidFill>
                <a:srgbClr val="0C234B"/>
              </a:solidFill>
              <a:latin typeface="Times New Roman" panose="02020603050405020304" pitchFamily="18" charset="0"/>
              <a:cs typeface="Times New Roman" panose="02020603050405020304" pitchFamily="18" charset="0"/>
            </a:endParaRPr>
          </a:p>
          <a:p>
            <a:pPr marL="8467" marR="3387" algn="ctr">
              <a:spcBef>
                <a:spcPts val="883"/>
              </a:spcBef>
            </a:pPr>
            <a:r>
              <a:rPr lang="en-US" sz="2400" b="1" dirty="0">
                <a:solidFill>
                  <a:srgbClr val="0C234B"/>
                </a:solidFill>
                <a:latin typeface="Times New Roman" panose="02020603050405020304" pitchFamily="18" charset="0"/>
                <a:cs typeface="Times New Roman" panose="02020603050405020304" pitchFamily="18" charset="0"/>
              </a:rPr>
              <a:t>In collaboration with </a:t>
            </a:r>
          </a:p>
          <a:p>
            <a:pPr marL="8467" marR="3387" algn="ctr">
              <a:spcBef>
                <a:spcPts val="883"/>
              </a:spcBef>
            </a:pPr>
            <a:r>
              <a:rPr lang="en-US" sz="2400" b="1" dirty="0">
                <a:solidFill>
                  <a:srgbClr val="0C234B"/>
                </a:solidFill>
                <a:latin typeface="Times New Roman" panose="02020603050405020304" pitchFamily="18" charset="0"/>
                <a:cs typeface="Times New Roman" panose="02020603050405020304" pitchFamily="18" charset="0"/>
              </a:rPr>
              <a:t>Sean Fleming (Arizona) &amp; </a:t>
            </a:r>
            <a:r>
              <a:rPr lang="en-US" sz="2400" b="1" dirty="0" err="1">
                <a:solidFill>
                  <a:srgbClr val="0C234B"/>
                </a:solidFill>
                <a:latin typeface="Times New Roman" panose="02020603050405020304" pitchFamily="18" charset="0"/>
                <a:cs typeface="Times New Roman" panose="02020603050405020304" pitchFamily="18" charset="0"/>
              </a:rPr>
              <a:t>Jyotirmoy</a:t>
            </a:r>
            <a:r>
              <a:rPr lang="en-US" sz="2400" b="1" dirty="0">
                <a:solidFill>
                  <a:srgbClr val="0C234B"/>
                </a:solidFill>
                <a:latin typeface="Times New Roman" panose="02020603050405020304" pitchFamily="18" charset="0"/>
                <a:cs typeface="Times New Roman" panose="02020603050405020304" pitchFamily="18" charset="0"/>
              </a:rPr>
              <a:t> Roy (Duke), Iain Stewart (MIT)</a:t>
            </a:r>
          </a:p>
          <a:p>
            <a:pPr marL="8467" marR="3387" algn="ctr">
              <a:spcBef>
                <a:spcPts val="883"/>
              </a:spcBef>
            </a:pPr>
            <a:endParaRPr lang="en-US" sz="2400" b="1" dirty="0">
              <a:solidFill>
                <a:srgbClr val="0C234B"/>
              </a:solidFill>
              <a:latin typeface="Times New Roman" panose="02020603050405020304" pitchFamily="18" charset="0"/>
              <a:cs typeface="Times New Roman" panose="02020603050405020304" pitchFamily="18" charset="0"/>
            </a:endParaRPr>
          </a:p>
          <a:p>
            <a:pPr marL="8467" marR="3387" algn="ctr">
              <a:spcBef>
                <a:spcPts val="883"/>
              </a:spcBef>
            </a:pPr>
            <a:r>
              <a:rPr lang="en-US" sz="2400" b="1" dirty="0">
                <a:solidFill>
                  <a:srgbClr val="C00000"/>
                </a:solidFill>
                <a:latin typeface="Times New Roman" panose="02020603050405020304" pitchFamily="18" charset="0"/>
                <a:cs typeface="Times New Roman" panose="02020603050405020304" pitchFamily="18" charset="0"/>
              </a:rPr>
              <a:t>XXIII Annual Workshop on Soft-Collinear Effective Theory at KIAS</a:t>
            </a:r>
          </a:p>
          <a:p>
            <a:pPr marL="8467" marR="3387" algn="ctr">
              <a:spcBef>
                <a:spcPts val="883"/>
              </a:spcBef>
            </a:pPr>
            <a:r>
              <a:rPr lang="en-US" sz="2400" b="1" dirty="0">
                <a:solidFill>
                  <a:srgbClr val="C00000"/>
                </a:solidFill>
                <a:latin typeface="Times New Roman" panose="02020603050405020304" pitchFamily="18" charset="0"/>
                <a:cs typeface="Times New Roman" panose="02020603050405020304" pitchFamily="18" charset="0"/>
              </a:rPr>
              <a:t>5</a:t>
            </a:r>
            <a:r>
              <a:rPr lang="en-US" sz="2400" b="1" baseline="30000" dirty="0">
                <a:solidFill>
                  <a:srgbClr val="C00000"/>
                </a:solidFill>
                <a:latin typeface="Times New Roman" panose="02020603050405020304" pitchFamily="18" charset="0"/>
                <a:cs typeface="Times New Roman" panose="02020603050405020304" pitchFamily="18" charset="0"/>
              </a:rPr>
              <a:t>th</a:t>
            </a:r>
            <a:r>
              <a:rPr lang="en-US" sz="2400" b="1" dirty="0">
                <a:solidFill>
                  <a:srgbClr val="C00000"/>
                </a:solidFill>
                <a:latin typeface="Times New Roman" panose="02020603050405020304" pitchFamily="18" charset="0"/>
                <a:cs typeface="Times New Roman" panose="02020603050405020304" pitchFamily="18" charset="0"/>
              </a:rPr>
              <a:t> March 2026</a:t>
            </a:r>
          </a:p>
        </p:txBody>
      </p:sp>
      <p:cxnSp>
        <p:nvCxnSpPr>
          <p:cNvPr id="5" name="Straight Connector 4">
            <a:extLst>
              <a:ext uri="{FF2B5EF4-FFF2-40B4-BE49-F238E27FC236}">
                <a16:creationId xmlns:a16="http://schemas.microsoft.com/office/drawing/2014/main" id="{48898B50-F5FB-82D9-0974-B3C3529595D9}"/>
              </a:ext>
            </a:extLst>
          </p:cNvPr>
          <p:cNvCxnSpPr>
            <a:cxnSpLocks/>
          </p:cNvCxnSpPr>
          <p:nvPr/>
        </p:nvCxnSpPr>
        <p:spPr>
          <a:xfrm>
            <a:off x="838200" y="1509924"/>
            <a:ext cx="10797117"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pic>
        <p:nvPicPr>
          <p:cNvPr id="7" name="Picture 6" descr="A logo for a company&#10;&#10;AI-generated content may be incorrect.">
            <a:extLst>
              <a:ext uri="{FF2B5EF4-FFF2-40B4-BE49-F238E27FC236}">
                <a16:creationId xmlns:a16="http://schemas.microsoft.com/office/drawing/2014/main" id="{1D82EB06-C26B-788E-22FA-D87C742B9A4C}"/>
              </a:ext>
            </a:extLst>
          </p:cNvPr>
          <p:cNvPicPr>
            <a:picLocks noChangeAspect="1"/>
          </p:cNvPicPr>
          <p:nvPr/>
        </p:nvPicPr>
        <p:blipFill>
          <a:blip r:embed="rId2"/>
          <a:stretch>
            <a:fillRect/>
          </a:stretch>
        </p:blipFill>
        <p:spPr>
          <a:xfrm>
            <a:off x="5946959" y="5438487"/>
            <a:ext cx="3535825" cy="1366907"/>
          </a:xfrm>
          <a:prstGeom prst="rect">
            <a:avLst/>
          </a:prstGeom>
        </p:spPr>
      </p:pic>
      <p:pic>
        <p:nvPicPr>
          <p:cNvPr id="8" name="Picture 7">
            <a:extLst>
              <a:ext uri="{FF2B5EF4-FFF2-40B4-BE49-F238E27FC236}">
                <a16:creationId xmlns:a16="http://schemas.microsoft.com/office/drawing/2014/main" id="{D81214DE-5F49-EA23-7844-FE85489C494B}"/>
              </a:ext>
            </a:extLst>
          </p:cNvPr>
          <p:cNvPicPr>
            <a:picLocks noChangeAspect="1"/>
          </p:cNvPicPr>
          <p:nvPr/>
        </p:nvPicPr>
        <p:blipFill>
          <a:blip r:embed="rId3"/>
          <a:stretch>
            <a:fillRect/>
          </a:stretch>
        </p:blipFill>
        <p:spPr>
          <a:xfrm>
            <a:off x="3125634" y="5477015"/>
            <a:ext cx="1289849" cy="128984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BA68F-FE93-A093-B3B5-7E15905D04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C275D0-859C-702D-719C-0C39B7C9A7E3}"/>
              </a:ext>
            </a:extLst>
          </p:cNvPr>
          <p:cNvSpPr>
            <a:spLocks noGrp="1"/>
          </p:cNvSpPr>
          <p:nvPr>
            <p:ph type="title"/>
          </p:nvPr>
        </p:nvSpPr>
        <p:spPr/>
        <p:txBody>
          <a:bodyPr/>
          <a:lstStyle/>
          <a:p>
            <a:r>
              <a:rPr lang="en-US" b="1" dirty="0">
                <a:solidFill>
                  <a:schemeClr val="tx1">
                    <a:lumMod val="50000"/>
                    <a:lumOff val="50000"/>
                  </a:schemeClr>
                </a:solidFill>
                <a:latin typeface="Cambria Math" panose="02040503050406030204" pitchFamily="18" charset="0"/>
                <a:ea typeface="Cambria Math" panose="02040503050406030204" pitchFamily="18" charset="0"/>
              </a:rPr>
              <a:t>NRQCD Framework	</a:t>
            </a:r>
          </a:p>
        </p:txBody>
      </p:sp>
      <p:sp>
        <p:nvSpPr>
          <p:cNvPr id="3" name="Content Placeholder 2">
            <a:extLst>
              <a:ext uri="{FF2B5EF4-FFF2-40B4-BE49-F238E27FC236}">
                <a16:creationId xmlns:a16="http://schemas.microsoft.com/office/drawing/2014/main" id="{8FFF7646-5C84-E2A2-6E1B-553F0B05A27A}"/>
              </a:ext>
            </a:extLst>
          </p:cNvPr>
          <p:cNvSpPr>
            <a:spLocks noGrp="1"/>
          </p:cNvSpPr>
          <p:nvPr>
            <p:ph idx="1"/>
          </p:nvPr>
        </p:nvSpPr>
        <p:spPr>
          <a:xfrm>
            <a:off x="6096000" y="1825625"/>
            <a:ext cx="5257800" cy="4351338"/>
          </a:xfrm>
        </p:spPr>
        <p:txBody>
          <a:bodyPr>
            <a:normAutofit/>
          </a:bodyPr>
          <a:lstStyle/>
          <a:p>
            <a:r>
              <a:rPr lang="en-US" dirty="0">
                <a:latin typeface="Cambria Math" panose="02040503050406030204" pitchFamily="18" charset="0"/>
                <a:ea typeface="Cambria Math" panose="02040503050406030204" pitchFamily="18" charset="0"/>
              </a:rPr>
              <a:t>Using NRQCD and collinear expansion, amplitude can be factorized into:</a:t>
            </a:r>
          </a:p>
          <a:p>
            <a:pPr lvl="1"/>
            <a:r>
              <a:rPr lang="en-US" dirty="0">
                <a:latin typeface="Cambria Math" panose="02040503050406030204" pitchFamily="18" charset="0"/>
                <a:ea typeface="Cambria Math" panose="02040503050406030204" pitchFamily="18" charset="0"/>
              </a:rPr>
              <a:t>Short-distance hard matching coefficient</a:t>
            </a:r>
          </a:p>
          <a:p>
            <a:pPr lvl="1"/>
            <a:r>
              <a:rPr lang="en-US" b="1" dirty="0">
                <a:solidFill>
                  <a:schemeClr val="accent4"/>
                </a:solidFill>
                <a:latin typeface="Cambria Math" panose="02040503050406030204" pitchFamily="18" charset="0"/>
                <a:ea typeface="Cambria Math" panose="02040503050406030204" pitchFamily="18" charset="0"/>
              </a:rPr>
              <a:t>NRQCD long-distance matrix element (LDME)</a:t>
            </a:r>
          </a:p>
          <a:p>
            <a:pPr lvl="1"/>
            <a:r>
              <a:rPr lang="en-US" dirty="0">
                <a:latin typeface="Cambria Math" panose="02040503050406030204" pitchFamily="18" charset="0"/>
                <a:ea typeface="Cambria Math" panose="02040503050406030204" pitchFamily="18" charset="0"/>
              </a:rPr>
              <a:t>Gluon GPD</a:t>
            </a:r>
          </a:p>
        </p:txBody>
      </p:sp>
      <p:sp>
        <p:nvSpPr>
          <p:cNvPr id="4" name="Slide Number Placeholder 3">
            <a:extLst>
              <a:ext uri="{FF2B5EF4-FFF2-40B4-BE49-F238E27FC236}">
                <a16:creationId xmlns:a16="http://schemas.microsoft.com/office/drawing/2014/main" id="{809ABD59-B85C-AF28-8235-10E2A0E2737C}"/>
              </a:ext>
            </a:extLst>
          </p:cNvPr>
          <p:cNvSpPr>
            <a:spLocks noGrp="1"/>
          </p:cNvSpPr>
          <p:nvPr>
            <p:ph type="sldNum" sz="quarter" idx="12"/>
          </p:nvPr>
        </p:nvSpPr>
        <p:spPr/>
        <p:txBody>
          <a:bodyPr/>
          <a:lstStyle/>
          <a:p>
            <a:fld id="{D2EFEDA6-2F81-804A-B5E6-66C42CE7D3B0}" type="slidenum">
              <a:rPr lang="en-US" smtClean="0"/>
              <a:t>10</a:t>
            </a:fld>
            <a:endParaRPr lang="en-US"/>
          </a:p>
        </p:txBody>
      </p:sp>
      <p:pic>
        <p:nvPicPr>
          <p:cNvPr id="6" name="Picture 5">
            <a:extLst>
              <a:ext uri="{FF2B5EF4-FFF2-40B4-BE49-F238E27FC236}">
                <a16:creationId xmlns:a16="http://schemas.microsoft.com/office/drawing/2014/main" id="{3ECEF64E-F63F-B42E-9B52-8A608EC2B6A9}"/>
              </a:ext>
            </a:extLst>
          </p:cNvPr>
          <p:cNvPicPr>
            <a:picLocks noChangeAspect="1"/>
          </p:cNvPicPr>
          <p:nvPr/>
        </p:nvPicPr>
        <p:blipFill>
          <a:blip r:embed="rId3"/>
          <a:stretch>
            <a:fillRect/>
          </a:stretch>
        </p:blipFill>
        <p:spPr>
          <a:xfrm>
            <a:off x="368300" y="1606169"/>
            <a:ext cx="5425976" cy="3530601"/>
          </a:xfrm>
          <a:prstGeom prst="rect">
            <a:avLst/>
          </a:prstGeom>
        </p:spPr>
      </p:pic>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2C144DA6-2D79-0895-A710-A3AD5502B1AA}"/>
                  </a:ext>
                </a:extLst>
              </p:cNvPr>
              <p:cNvSpPr txBox="1"/>
              <p:nvPr/>
            </p:nvSpPr>
            <p:spPr>
              <a:xfrm>
                <a:off x="349289" y="5527992"/>
                <a:ext cx="10889974"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ea typeface="Cambria Math" panose="02040503050406030204" pitchFamily="18" charset="0"/>
                        </a:rPr>
                        <m:t>ℳ</m:t>
                      </m:r>
                      <m:r>
                        <a:rPr lang="en-US" sz="3200" b="0" i="1" smtClean="0">
                          <a:latin typeface="Cambria Math" panose="02040503050406030204" pitchFamily="18" charset="0"/>
                          <a:ea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𝐶</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𝑥</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𝜉</m:t>
                          </m:r>
                        </m:e>
                      </m:d>
                      <m:d>
                        <m:dPr>
                          <m:begChr m:val="⟨"/>
                          <m:endChr m:val="⟩"/>
                          <m:ctrlPr>
                            <a:rPr lang="en-US" sz="3200" b="0" i="1" smtClean="0">
                              <a:solidFill>
                                <a:schemeClr val="accent4"/>
                              </a:solidFill>
                              <a:latin typeface="Cambria Math" panose="02040503050406030204" pitchFamily="18" charset="0"/>
                              <a:ea typeface="Cambria Math" panose="02040503050406030204" pitchFamily="18" charset="0"/>
                            </a:rPr>
                          </m:ctrlPr>
                        </m:dPr>
                        <m:e>
                          <m:r>
                            <a:rPr lang="en-US" sz="3200" b="0" i="1" smtClean="0">
                              <a:solidFill>
                                <a:schemeClr val="accent4"/>
                              </a:solidFill>
                              <a:latin typeface="Cambria Math" panose="02040503050406030204" pitchFamily="18" charset="0"/>
                              <a:ea typeface="Cambria Math" panose="02040503050406030204" pitchFamily="18" charset="0"/>
                            </a:rPr>
                            <m:t>0</m:t>
                          </m:r>
                          <m:d>
                            <m:dPr>
                              <m:begChr m:val="|"/>
                              <m:endChr m:val="|"/>
                              <m:ctrlPr>
                                <a:rPr lang="en-US" sz="3200" b="0" i="1" smtClean="0">
                                  <a:solidFill>
                                    <a:schemeClr val="accent4"/>
                                  </a:solidFill>
                                  <a:latin typeface="Cambria Math" panose="02040503050406030204" pitchFamily="18" charset="0"/>
                                  <a:ea typeface="Cambria Math" panose="02040503050406030204" pitchFamily="18" charset="0"/>
                                </a:rPr>
                              </m:ctrlPr>
                            </m:dPr>
                            <m:e>
                              <m:r>
                                <a:rPr lang="en-US" sz="3200" b="0" i="1" smtClean="0">
                                  <a:solidFill>
                                    <a:schemeClr val="accent4"/>
                                  </a:solidFill>
                                  <a:latin typeface="Cambria Math" panose="02040503050406030204" pitchFamily="18" charset="0"/>
                                  <a:ea typeface="Cambria Math" panose="02040503050406030204" pitchFamily="18" charset="0"/>
                                </a:rPr>
                                <m:t>𝒪</m:t>
                              </m:r>
                              <m:d>
                                <m:dPr>
                                  <m:ctrlPr>
                                    <a:rPr lang="en-US" sz="3200" b="0" i="1" smtClean="0">
                                      <a:solidFill>
                                        <a:schemeClr val="accent4"/>
                                      </a:solidFill>
                                      <a:latin typeface="Cambria Math" panose="02040503050406030204" pitchFamily="18" charset="0"/>
                                      <a:ea typeface="Cambria Math" panose="02040503050406030204" pitchFamily="18" charset="0"/>
                                    </a:rPr>
                                  </m:ctrlPr>
                                </m:dPr>
                                <m:e>
                                  <m:r>
                                    <a:rPr lang="en-US" sz="3200" b="0" i="1" baseline="30000" smtClean="0">
                                      <a:solidFill>
                                        <a:schemeClr val="accent4"/>
                                      </a:solidFill>
                                      <a:latin typeface="Cambria Math" panose="02040503050406030204" pitchFamily="18" charset="0"/>
                                      <a:ea typeface="Cambria Math" panose="02040503050406030204" pitchFamily="18" charset="0"/>
                                    </a:rPr>
                                    <m:t>3</m:t>
                                  </m:r>
                                  <m:sSub>
                                    <m:sSubPr>
                                      <m:ctrlPr>
                                        <a:rPr lang="en-US" sz="3200" b="0" i="1" smtClean="0">
                                          <a:solidFill>
                                            <a:schemeClr val="accent4"/>
                                          </a:solidFill>
                                          <a:latin typeface="Cambria Math" panose="02040503050406030204" pitchFamily="18" charset="0"/>
                                          <a:ea typeface="Cambria Math" panose="02040503050406030204" pitchFamily="18" charset="0"/>
                                        </a:rPr>
                                      </m:ctrlPr>
                                    </m:sSubPr>
                                    <m:e>
                                      <m:r>
                                        <a:rPr lang="en-US" sz="3200" b="0" i="1" smtClean="0">
                                          <a:solidFill>
                                            <a:schemeClr val="accent4"/>
                                          </a:solidFill>
                                          <a:latin typeface="Cambria Math" panose="02040503050406030204" pitchFamily="18" charset="0"/>
                                          <a:ea typeface="Cambria Math" panose="02040503050406030204" pitchFamily="18" charset="0"/>
                                        </a:rPr>
                                        <m:t>𝑆</m:t>
                                      </m:r>
                                    </m:e>
                                    <m:sub>
                                      <m:r>
                                        <a:rPr lang="en-US" sz="3200" b="0" i="1" smtClean="0">
                                          <a:solidFill>
                                            <a:schemeClr val="accent4"/>
                                          </a:solidFill>
                                          <a:latin typeface="Cambria Math" panose="02040503050406030204" pitchFamily="18" charset="0"/>
                                          <a:ea typeface="Cambria Math" panose="02040503050406030204" pitchFamily="18" charset="0"/>
                                        </a:rPr>
                                        <m:t>1</m:t>
                                      </m:r>
                                    </m:sub>
                                  </m:sSub>
                                </m:e>
                              </m:d>
                            </m:e>
                          </m:d>
                          <m:r>
                            <a:rPr lang="en-US" sz="3200" b="0" i="1" smtClean="0">
                              <a:solidFill>
                                <a:schemeClr val="accent4"/>
                              </a:solidFill>
                              <a:latin typeface="Cambria Math" panose="02040503050406030204" pitchFamily="18" charset="0"/>
                              <a:ea typeface="Cambria Math" panose="02040503050406030204" pitchFamily="18" charset="0"/>
                            </a:rPr>
                            <m:t>𝑉</m:t>
                          </m:r>
                        </m:e>
                      </m:d>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𝐺</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𝑥</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𝜉</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𝑡</m:t>
                      </m:r>
                      <m:r>
                        <a:rPr lang="en-US" sz="3200" b="0" i="1" smtClean="0">
                          <a:latin typeface="Cambria Math" panose="02040503050406030204" pitchFamily="18" charset="0"/>
                          <a:ea typeface="Cambria Math" panose="02040503050406030204" pitchFamily="18" charset="0"/>
                        </a:rPr>
                        <m:t>)</m:t>
                      </m:r>
                    </m:oMath>
                  </m:oMathPara>
                </a14:m>
                <a:endParaRPr lang="en-US" sz="3200" dirty="0"/>
              </a:p>
            </p:txBody>
          </p:sp>
        </mc:Choice>
        <mc:Fallback>
          <p:sp>
            <p:nvSpPr>
              <p:cNvPr id="5" name="TextBox 4">
                <a:extLst>
                  <a:ext uri="{FF2B5EF4-FFF2-40B4-BE49-F238E27FC236}">
                    <a16:creationId xmlns:a16="http://schemas.microsoft.com/office/drawing/2014/main" id="{2C144DA6-2D79-0895-A710-A3AD5502B1AA}"/>
                  </a:ext>
                </a:extLst>
              </p:cNvPr>
              <p:cNvSpPr txBox="1">
                <a:spLocks noRot="1" noChangeAspect="1" noMove="1" noResize="1" noEditPoints="1" noAdjustHandles="1" noChangeArrowheads="1" noChangeShapeType="1" noTextEdit="1"/>
              </p:cNvSpPr>
              <p:nvPr/>
            </p:nvSpPr>
            <p:spPr>
              <a:xfrm>
                <a:off x="349289" y="5527992"/>
                <a:ext cx="10889974" cy="492443"/>
              </a:xfrm>
              <a:prstGeom prst="rect">
                <a:avLst/>
              </a:prstGeom>
              <a:blipFill>
                <a:blip r:embed="rId4"/>
                <a:stretch>
                  <a:fillRect t="-7500" b="-35000"/>
                </a:stretch>
              </a:blipFill>
            </p:spPr>
            <p:txBody>
              <a:bodyPr/>
              <a:lstStyle/>
              <a:p>
                <a:r>
                  <a:rPr lang="en-US">
                    <a:noFill/>
                  </a:rPr>
                  <a:t> </a:t>
                </a:r>
              </a:p>
            </p:txBody>
          </p:sp>
        </mc:Fallback>
      </mc:AlternateContent>
      <p:sp>
        <p:nvSpPr>
          <p:cNvPr id="7" name="Footer Placeholder 6">
            <a:extLst>
              <a:ext uri="{FF2B5EF4-FFF2-40B4-BE49-F238E27FC236}">
                <a16:creationId xmlns:a16="http://schemas.microsoft.com/office/drawing/2014/main" id="{9D91572D-9A97-3CAD-AC69-354919D18718}"/>
              </a:ext>
            </a:extLst>
          </p:cNvPr>
          <p:cNvSpPr>
            <a:spLocks noGrp="1"/>
          </p:cNvSpPr>
          <p:nvPr>
            <p:ph type="ftr" sz="quarter" idx="11"/>
          </p:nvPr>
        </p:nvSpPr>
        <p:spPr/>
        <p:txBody>
          <a:bodyPr/>
          <a:lstStyle/>
          <a:p>
            <a:r>
              <a:rPr lang="en-US"/>
              <a:t>Sarah K. Blask | QGT Collaboration | SCET 2026</a:t>
            </a:r>
          </a:p>
        </p:txBody>
      </p:sp>
    </p:spTree>
    <p:extLst>
      <p:ext uri="{BB962C8B-B14F-4D97-AF65-F5344CB8AC3E}">
        <p14:creationId xmlns:p14="http://schemas.microsoft.com/office/powerpoint/2010/main" val="148258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5A7DF-F83E-1AB5-F3AA-525A7D31BD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8CFDB7-455F-8F43-9578-3A289BB70266}"/>
              </a:ext>
            </a:extLst>
          </p:cNvPr>
          <p:cNvSpPr>
            <a:spLocks noGrp="1"/>
          </p:cNvSpPr>
          <p:nvPr>
            <p:ph type="title"/>
          </p:nvPr>
        </p:nvSpPr>
        <p:spPr/>
        <p:txBody>
          <a:bodyPr/>
          <a:lstStyle/>
          <a:p>
            <a:r>
              <a:rPr lang="en-US" b="1" dirty="0">
                <a:solidFill>
                  <a:schemeClr val="tx1">
                    <a:lumMod val="50000"/>
                    <a:lumOff val="50000"/>
                  </a:schemeClr>
                </a:solidFill>
                <a:latin typeface="Cambria Math" panose="02040503050406030204" pitchFamily="18" charset="0"/>
                <a:ea typeface="Cambria Math" panose="02040503050406030204" pitchFamily="18" charset="0"/>
              </a:rPr>
              <a:t>NRQCD Framework	</a:t>
            </a:r>
          </a:p>
        </p:txBody>
      </p:sp>
      <p:sp>
        <p:nvSpPr>
          <p:cNvPr id="3" name="Content Placeholder 2">
            <a:extLst>
              <a:ext uri="{FF2B5EF4-FFF2-40B4-BE49-F238E27FC236}">
                <a16:creationId xmlns:a16="http://schemas.microsoft.com/office/drawing/2014/main" id="{9A6BA17D-28C3-A524-88F2-9E3D517E4522}"/>
              </a:ext>
            </a:extLst>
          </p:cNvPr>
          <p:cNvSpPr>
            <a:spLocks noGrp="1"/>
          </p:cNvSpPr>
          <p:nvPr>
            <p:ph idx="1"/>
          </p:nvPr>
        </p:nvSpPr>
        <p:spPr>
          <a:xfrm>
            <a:off x="6096000" y="1825625"/>
            <a:ext cx="5257800" cy="4351338"/>
          </a:xfrm>
        </p:spPr>
        <p:txBody>
          <a:bodyPr>
            <a:normAutofit/>
          </a:bodyPr>
          <a:lstStyle/>
          <a:p>
            <a:r>
              <a:rPr lang="en-US" dirty="0">
                <a:latin typeface="Cambria Math" panose="02040503050406030204" pitchFamily="18" charset="0"/>
                <a:ea typeface="Cambria Math" panose="02040503050406030204" pitchFamily="18" charset="0"/>
              </a:rPr>
              <a:t>Using NRQCD and collinear expansion, amplitude can be factorized into:</a:t>
            </a:r>
          </a:p>
          <a:p>
            <a:pPr lvl="1"/>
            <a:r>
              <a:rPr lang="en-US" dirty="0">
                <a:latin typeface="Cambria Math" panose="02040503050406030204" pitchFamily="18" charset="0"/>
                <a:ea typeface="Cambria Math" panose="02040503050406030204" pitchFamily="18" charset="0"/>
              </a:rPr>
              <a:t>Short-distance hard matching coefficient</a:t>
            </a:r>
          </a:p>
          <a:p>
            <a:pPr lvl="1"/>
            <a:r>
              <a:rPr lang="en-US" dirty="0">
                <a:latin typeface="Cambria Math" panose="02040503050406030204" pitchFamily="18" charset="0"/>
                <a:ea typeface="Cambria Math" panose="02040503050406030204" pitchFamily="18" charset="0"/>
              </a:rPr>
              <a:t>NRQCD long-distance matrix element (LDME)</a:t>
            </a:r>
          </a:p>
          <a:p>
            <a:pPr lvl="1"/>
            <a:r>
              <a:rPr lang="en-US" b="1" dirty="0">
                <a:solidFill>
                  <a:schemeClr val="accent6">
                    <a:lumMod val="60000"/>
                    <a:lumOff val="40000"/>
                  </a:schemeClr>
                </a:solidFill>
                <a:latin typeface="Cambria Math" panose="02040503050406030204" pitchFamily="18" charset="0"/>
                <a:ea typeface="Cambria Math" panose="02040503050406030204" pitchFamily="18" charset="0"/>
              </a:rPr>
              <a:t>Gluon GPD</a:t>
            </a:r>
          </a:p>
        </p:txBody>
      </p:sp>
      <p:sp>
        <p:nvSpPr>
          <p:cNvPr id="4" name="Slide Number Placeholder 3">
            <a:extLst>
              <a:ext uri="{FF2B5EF4-FFF2-40B4-BE49-F238E27FC236}">
                <a16:creationId xmlns:a16="http://schemas.microsoft.com/office/drawing/2014/main" id="{24CB83D4-E868-BBCC-66B7-57657A1A1F35}"/>
              </a:ext>
            </a:extLst>
          </p:cNvPr>
          <p:cNvSpPr>
            <a:spLocks noGrp="1"/>
          </p:cNvSpPr>
          <p:nvPr>
            <p:ph type="sldNum" sz="quarter" idx="12"/>
          </p:nvPr>
        </p:nvSpPr>
        <p:spPr/>
        <p:txBody>
          <a:bodyPr/>
          <a:lstStyle/>
          <a:p>
            <a:fld id="{D2EFEDA6-2F81-804A-B5E6-66C42CE7D3B0}" type="slidenum">
              <a:rPr lang="en-US" smtClean="0"/>
              <a:t>11</a:t>
            </a:fld>
            <a:endParaRPr lang="en-US"/>
          </a:p>
        </p:txBody>
      </p:sp>
      <p:pic>
        <p:nvPicPr>
          <p:cNvPr id="6" name="Picture 5">
            <a:extLst>
              <a:ext uri="{FF2B5EF4-FFF2-40B4-BE49-F238E27FC236}">
                <a16:creationId xmlns:a16="http://schemas.microsoft.com/office/drawing/2014/main" id="{82C10C81-F496-0975-A3B9-565F22B7BD8A}"/>
              </a:ext>
            </a:extLst>
          </p:cNvPr>
          <p:cNvPicPr>
            <a:picLocks noChangeAspect="1"/>
          </p:cNvPicPr>
          <p:nvPr/>
        </p:nvPicPr>
        <p:blipFill>
          <a:blip r:embed="rId3"/>
          <a:stretch>
            <a:fillRect/>
          </a:stretch>
        </p:blipFill>
        <p:spPr>
          <a:xfrm>
            <a:off x="368300" y="1606169"/>
            <a:ext cx="5425976" cy="3530601"/>
          </a:xfrm>
          <a:prstGeom prst="rect">
            <a:avLst/>
          </a:prstGeom>
        </p:spPr>
      </p:pic>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F5D7F7AC-822D-32FF-2A65-858A83B14093}"/>
                  </a:ext>
                </a:extLst>
              </p:cNvPr>
              <p:cNvSpPr txBox="1"/>
              <p:nvPr/>
            </p:nvSpPr>
            <p:spPr>
              <a:xfrm>
                <a:off x="349289" y="5527992"/>
                <a:ext cx="10889974"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ea typeface="Cambria Math" panose="02040503050406030204" pitchFamily="18" charset="0"/>
                        </a:rPr>
                        <m:t>ℳ</m:t>
                      </m:r>
                      <m:r>
                        <a:rPr lang="en-US" sz="3200" b="0" i="1" smtClean="0">
                          <a:latin typeface="Cambria Math" panose="02040503050406030204" pitchFamily="18" charset="0"/>
                          <a:ea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𝐶</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𝑥</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𝜉</m:t>
                          </m:r>
                        </m:e>
                      </m:d>
                      <m:d>
                        <m:dPr>
                          <m:begChr m:val="⟨"/>
                          <m:endChr m:val="⟩"/>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0</m:t>
                          </m:r>
                          <m:d>
                            <m:dPr>
                              <m:begChr m:val="|"/>
                              <m:endChr m:val="|"/>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𝒪</m:t>
                              </m:r>
                              <m:d>
                                <m:dPr>
                                  <m:ctrlPr>
                                    <a:rPr lang="en-US" sz="3200" b="0" i="1" smtClean="0">
                                      <a:latin typeface="Cambria Math" panose="02040503050406030204" pitchFamily="18" charset="0"/>
                                      <a:ea typeface="Cambria Math" panose="02040503050406030204" pitchFamily="18" charset="0"/>
                                    </a:rPr>
                                  </m:ctrlPr>
                                </m:dPr>
                                <m:e>
                                  <m:r>
                                    <a:rPr lang="en-US" sz="3200" b="0" i="1" baseline="30000" smtClean="0">
                                      <a:latin typeface="Cambria Math" panose="02040503050406030204" pitchFamily="18" charset="0"/>
                                      <a:ea typeface="Cambria Math" panose="02040503050406030204" pitchFamily="18" charset="0"/>
                                    </a:rPr>
                                    <m:t>3</m:t>
                                  </m:r>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𝑆</m:t>
                                      </m:r>
                                    </m:e>
                                    <m:sub>
                                      <m:r>
                                        <a:rPr lang="en-US" sz="3200" b="0" i="1" smtClean="0">
                                          <a:latin typeface="Cambria Math" panose="02040503050406030204" pitchFamily="18" charset="0"/>
                                          <a:ea typeface="Cambria Math" panose="02040503050406030204" pitchFamily="18" charset="0"/>
                                        </a:rPr>
                                        <m:t>1</m:t>
                                      </m:r>
                                    </m:sub>
                                  </m:sSub>
                                </m:e>
                              </m:d>
                            </m:e>
                          </m:d>
                          <m:r>
                            <a:rPr lang="en-US" sz="3200" b="0" i="1" smtClean="0">
                              <a:latin typeface="Cambria Math" panose="02040503050406030204" pitchFamily="18" charset="0"/>
                              <a:ea typeface="Cambria Math" panose="02040503050406030204" pitchFamily="18" charset="0"/>
                            </a:rPr>
                            <m:t>𝑉</m:t>
                          </m:r>
                        </m:e>
                      </m:d>
                      <m:r>
                        <a:rPr lang="en-US" sz="3200" b="0" i="1" smtClean="0">
                          <a:latin typeface="Cambria Math" panose="02040503050406030204" pitchFamily="18" charset="0"/>
                          <a:ea typeface="Cambria Math" panose="02040503050406030204" pitchFamily="18" charset="0"/>
                        </a:rPr>
                        <m:t>⨂</m:t>
                      </m:r>
                      <m:r>
                        <a:rPr lang="en-US" sz="3200" b="0" i="1" smtClean="0">
                          <a:solidFill>
                            <a:schemeClr val="accent6">
                              <a:lumMod val="60000"/>
                              <a:lumOff val="40000"/>
                            </a:schemeClr>
                          </a:solidFill>
                          <a:latin typeface="Cambria Math" panose="02040503050406030204" pitchFamily="18" charset="0"/>
                          <a:ea typeface="Cambria Math" panose="02040503050406030204" pitchFamily="18" charset="0"/>
                        </a:rPr>
                        <m:t>𝐺</m:t>
                      </m:r>
                      <m:r>
                        <a:rPr lang="en-US" sz="3200" b="0" i="1" smtClean="0">
                          <a:solidFill>
                            <a:schemeClr val="accent6">
                              <a:lumMod val="60000"/>
                              <a:lumOff val="40000"/>
                            </a:schemeClr>
                          </a:solidFill>
                          <a:latin typeface="Cambria Math" panose="02040503050406030204" pitchFamily="18" charset="0"/>
                          <a:ea typeface="Cambria Math" panose="02040503050406030204" pitchFamily="18" charset="0"/>
                        </a:rPr>
                        <m:t>(</m:t>
                      </m:r>
                      <m:r>
                        <a:rPr lang="en-US" sz="3200" b="0" i="1" smtClean="0">
                          <a:solidFill>
                            <a:schemeClr val="accent6">
                              <a:lumMod val="60000"/>
                              <a:lumOff val="40000"/>
                            </a:schemeClr>
                          </a:solidFill>
                          <a:latin typeface="Cambria Math" panose="02040503050406030204" pitchFamily="18" charset="0"/>
                          <a:ea typeface="Cambria Math" panose="02040503050406030204" pitchFamily="18" charset="0"/>
                        </a:rPr>
                        <m:t>𝑥</m:t>
                      </m:r>
                      <m:r>
                        <a:rPr lang="en-US" sz="3200" b="0" i="1" smtClean="0">
                          <a:solidFill>
                            <a:schemeClr val="accent6">
                              <a:lumMod val="60000"/>
                              <a:lumOff val="40000"/>
                            </a:schemeClr>
                          </a:solidFill>
                          <a:latin typeface="Cambria Math" panose="02040503050406030204" pitchFamily="18" charset="0"/>
                          <a:ea typeface="Cambria Math" panose="02040503050406030204" pitchFamily="18" charset="0"/>
                        </a:rPr>
                        <m:t>,</m:t>
                      </m:r>
                      <m:r>
                        <a:rPr lang="en-US" sz="3200" b="0" i="1" smtClean="0">
                          <a:solidFill>
                            <a:schemeClr val="accent6">
                              <a:lumMod val="60000"/>
                              <a:lumOff val="40000"/>
                            </a:schemeClr>
                          </a:solidFill>
                          <a:latin typeface="Cambria Math" panose="02040503050406030204" pitchFamily="18" charset="0"/>
                          <a:ea typeface="Cambria Math" panose="02040503050406030204" pitchFamily="18" charset="0"/>
                        </a:rPr>
                        <m:t>𝜉</m:t>
                      </m:r>
                      <m:r>
                        <a:rPr lang="en-US" sz="3200" b="0" i="1" smtClean="0">
                          <a:solidFill>
                            <a:schemeClr val="accent6">
                              <a:lumMod val="60000"/>
                              <a:lumOff val="40000"/>
                            </a:schemeClr>
                          </a:solidFill>
                          <a:latin typeface="Cambria Math" panose="02040503050406030204" pitchFamily="18" charset="0"/>
                          <a:ea typeface="Cambria Math" panose="02040503050406030204" pitchFamily="18" charset="0"/>
                        </a:rPr>
                        <m:t>,</m:t>
                      </m:r>
                      <m:r>
                        <a:rPr lang="en-US" sz="3200" b="0" i="1" smtClean="0">
                          <a:solidFill>
                            <a:schemeClr val="accent6">
                              <a:lumMod val="60000"/>
                              <a:lumOff val="40000"/>
                            </a:schemeClr>
                          </a:solidFill>
                          <a:latin typeface="Cambria Math" panose="02040503050406030204" pitchFamily="18" charset="0"/>
                          <a:ea typeface="Cambria Math" panose="02040503050406030204" pitchFamily="18" charset="0"/>
                        </a:rPr>
                        <m:t>𝑡</m:t>
                      </m:r>
                      <m:r>
                        <a:rPr lang="en-US" sz="3200" b="0" i="1" smtClean="0">
                          <a:solidFill>
                            <a:schemeClr val="accent6">
                              <a:lumMod val="60000"/>
                              <a:lumOff val="40000"/>
                            </a:schemeClr>
                          </a:solidFill>
                          <a:latin typeface="Cambria Math" panose="02040503050406030204" pitchFamily="18" charset="0"/>
                          <a:ea typeface="Cambria Math" panose="02040503050406030204" pitchFamily="18" charset="0"/>
                        </a:rPr>
                        <m:t>)</m:t>
                      </m:r>
                    </m:oMath>
                  </m:oMathPara>
                </a14:m>
                <a:endParaRPr lang="en-US" sz="3200" dirty="0"/>
              </a:p>
            </p:txBody>
          </p:sp>
        </mc:Choice>
        <mc:Fallback>
          <p:sp>
            <p:nvSpPr>
              <p:cNvPr id="5" name="TextBox 4">
                <a:extLst>
                  <a:ext uri="{FF2B5EF4-FFF2-40B4-BE49-F238E27FC236}">
                    <a16:creationId xmlns:a16="http://schemas.microsoft.com/office/drawing/2014/main" id="{F5D7F7AC-822D-32FF-2A65-858A83B14093}"/>
                  </a:ext>
                </a:extLst>
              </p:cNvPr>
              <p:cNvSpPr txBox="1">
                <a:spLocks noRot="1" noChangeAspect="1" noMove="1" noResize="1" noEditPoints="1" noAdjustHandles="1" noChangeArrowheads="1" noChangeShapeType="1" noTextEdit="1"/>
              </p:cNvSpPr>
              <p:nvPr/>
            </p:nvSpPr>
            <p:spPr>
              <a:xfrm>
                <a:off x="349289" y="5527992"/>
                <a:ext cx="10889974" cy="492443"/>
              </a:xfrm>
              <a:prstGeom prst="rect">
                <a:avLst/>
              </a:prstGeom>
              <a:blipFill>
                <a:blip r:embed="rId4"/>
                <a:stretch>
                  <a:fillRect t="-7500" b="-35000"/>
                </a:stretch>
              </a:blipFill>
            </p:spPr>
            <p:txBody>
              <a:bodyPr/>
              <a:lstStyle/>
              <a:p>
                <a:r>
                  <a:rPr lang="en-US">
                    <a:noFill/>
                  </a:rPr>
                  <a:t> </a:t>
                </a:r>
              </a:p>
            </p:txBody>
          </p:sp>
        </mc:Fallback>
      </mc:AlternateContent>
      <p:sp>
        <p:nvSpPr>
          <p:cNvPr id="7" name="Footer Placeholder 6">
            <a:extLst>
              <a:ext uri="{FF2B5EF4-FFF2-40B4-BE49-F238E27FC236}">
                <a16:creationId xmlns:a16="http://schemas.microsoft.com/office/drawing/2014/main" id="{C1F9762B-4523-F0B7-EEA2-6FA11DAF67F5}"/>
              </a:ext>
            </a:extLst>
          </p:cNvPr>
          <p:cNvSpPr>
            <a:spLocks noGrp="1"/>
          </p:cNvSpPr>
          <p:nvPr>
            <p:ph type="ftr" sz="quarter" idx="11"/>
          </p:nvPr>
        </p:nvSpPr>
        <p:spPr/>
        <p:txBody>
          <a:bodyPr/>
          <a:lstStyle/>
          <a:p>
            <a:r>
              <a:rPr lang="en-US"/>
              <a:t>Sarah K. Blask | QGT Collaboration | SCET 2026</a:t>
            </a:r>
          </a:p>
        </p:txBody>
      </p:sp>
    </p:spTree>
    <p:extLst>
      <p:ext uri="{BB962C8B-B14F-4D97-AF65-F5344CB8AC3E}">
        <p14:creationId xmlns:p14="http://schemas.microsoft.com/office/powerpoint/2010/main" val="2252665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0924E-7CC7-0D4D-887A-D9F80E6558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B1E2DD-813B-C9A9-8AB5-73CFEC30C313}"/>
              </a:ext>
            </a:extLst>
          </p:cNvPr>
          <p:cNvSpPr>
            <a:spLocks noGrp="1"/>
          </p:cNvSpPr>
          <p:nvPr>
            <p:ph type="title"/>
          </p:nvPr>
        </p:nvSpPr>
        <p:spPr/>
        <p:txBody>
          <a:bodyPr>
            <a:normAutofit/>
          </a:bodyPr>
          <a:lstStyle/>
          <a:p>
            <a:r>
              <a:rPr lang="en-US" b="1" dirty="0">
                <a:solidFill>
                  <a:schemeClr val="tx1">
                    <a:lumMod val="50000"/>
                    <a:lumOff val="50000"/>
                  </a:schemeClr>
                </a:solidFill>
                <a:latin typeface="Cambria Math" panose="02040503050406030204" pitchFamily="18" charset="0"/>
                <a:ea typeface="Cambria Math" panose="02040503050406030204" pitchFamily="18" charset="0"/>
              </a:rPr>
              <a:t>Generalized Parton Distributions (GPDs)</a:t>
            </a:r>
          </a:p>
        </p:txBody>
      </p:sp>
      <p:sp>
        <p:nvSpPr>
          <p:cNvPr id="3" name="Content Placeholder 2">
            <a:extLst>
              <a:ext uri="{FF2B5EF4-FFF2-40B4-BE49-F238E27FC236}">
                <a16:creationId xmlns:a16="http://schemas.microsoft.com/office/drawing/2014/main" id="{4EA15DF4-DB6E-F350-1A3E-B762417E7C7B}"/>
              </a:ext>
            </a:extLst>
          </p:cNvPr>
          <p:cNvSpPr>
            <a:spLocks noGrp="1"/>
          </p:cNvSpPr>
          <p:nvPr>
            <p:ph idx="1"/>
          </p:nvPr>
        </p:nvSpPr>
        <p:spPr/>
        <p:txBody>
          <a:bodyPr/>
          <a:lstStyle/>
          <a:p>
            <a:r>
              <a:rPr lang="en-US" b="1" i="0" dirty="0">
                <a:effectLst/>
                <a:latin typeface="Cambria Math" panose="02040503050406030204" pitchFamily="18" charset="0"/>
                <a:ea typeface="Cambria Math" panose="02040503050406030204" pitchFamily="18" charset="0"/>
              </a:rPr>
              <a:t>Generalized Parton Distributions (GPDs):</a:t>
            </a:r>
            <a:r>
              <a:rPr lang="en-US" b="0" i="0" u="none" strike="noStrike" dirty="0">
                <a:effectLst/>
                <a:latin typeface="Cambria Math" panose="02040503050406030204" pitchFamily="18" charset="0"/>
                <a:ea typeface="Cambria Math" panose="02040503050406030204" pitchFamily="18" charset="0"/>
              </a:rPr>
              <a:t> nonperturbative quantities that describe the correlated distribution of partons in momentum and position space</a:t>
            </a:r>
          </a:p>
          <a:p>
            <a:pPr lvl="1"/>
            <a:r>
              <a:rPr lang="en-US" dirty="0">
                <a:latin typeface="Cambria Math" panose="02040503050406030204" pitchFamily="18" charset="0"/>
                <a:ea typeface="Cambria Math" panose="02040503050406030204" pitchFamily="18" charset="0"/>
              </a:rPr>
              <a:t>Form factors</a:t>
            </a:r>
          </a:p>
          <a:p>
            <a:pPr lvl="1"/>
            <a:r>
              <a:rPr lang="en-US" dirty="0">
                <a:latin typeface="Cambria Math" panose="02040503050406030204" pitchFamily="18" charset="0"/>
                <a:ea typeface="Cambria Math" panose="02040503050406030204" pitchFamily="18" charset="0"/>
              </a:rPr>
              <a:t>Parton distribution functions</a:t>
            </a:r>
          </a:p>
          <a:p>
            <a:pPr lvl="1"/>
            <a:r>
              <a:rPr lang="en-US" dirty="0">
                <a:latin typeface="Cambria Math" panose="02040503050406030204" pitchFamily="18" charset="0"/>
                <a:ea typeface="Cambria Math" panose="02040503050406030204" pitchFamily="18" charset="0"/>
              </a:rPr>
              <a:t>Information about spin &amp; angular momentum</a:t>
            </a:r>
          </a:p>
        </p:txBody>
      </p:sp>
      <p:sp>
        <p:nvSpPr>
          <p:cNvPr id="4" name="Slide Number Placeholder 3">
            <a:extLst>
              <a:ext uri="{FF2B5EF4-FFF2-40B4-BE49-F238E27FC236}">
                <a16:creationId xmlns:a16="http://schemas.microsoft.com/office/drawing/2014/main" id="{81F26C23-6E2C-EC93-C844-05698C41FE22}"/>
              </a:ext>
            </a:extLst>
          </p:cNvPr>
          <p:cNvSpPr>
            <a:spLocks noGrp="1"/>
          </p:cNvSpPr>
          <p:nvPr>
            <p:ph type="sldNum" sz="quarter" idx="12"/>
          </p:nvPr>
        </p:nvSpPr>
        <p:spPr/>
        <p:txBody>
          <a:bodyPr/>
          <a:lstStyle/>
          <a:p>
            <a:fld id="{D2EFEDA6-2F81-804A-B5E6-66C42CE7D3B0}" type="slidenum">
              <a:rPr lang="en-US" smtClean="0"/>
              <a:t>12</a:t>
            </a:fld>
            <a:endParaRPr lang="en-US"/>
          </a:p>
        </p:txBody>
      </p:sp>
      <p:sp>
        <p:nvSpPr>
          <p:cNvPr id="6" name="Footer Placeholder 5">
            <a:extLst>
              <a:ext uri="{FF2B5EF4-FFF2-40B4-BE49-F238E27FC236}">
                <a16:creationId xmlns:a16="http://schemas.microsoft.com/office/drawing/2014/main" id="{763BC905-6AB1-040D-CDEA-504F1530718B}"/>
              </a:ext>
            </a:extLst>
          </p:cNvPr>
          <p:cNvSpPr>
            <a:spLocks noGrp="1"/>
          </p:cNvSpPr>
          <p:nvPr>
            <p:ph type="ftr" sz="quarter" idx="11"/>
          </p:nvPr>
        </p:nvSpPr>
        <p:spPr/>
        <p:txBody>
          <a:bodyPr/>
          <a:lstStyle/>
          <a:p>
            <a:r>
              <a:rPr lang="en-US" dirty="0"/>
              <a:t>Sarah K. Blask | QGT Collaboration | SCET 2026</a:t>
            </a:r>
          </a:p>
        </p:txBody>
      </p:sp>
    </p:spTree>
    <p:extLst>
      <p:ext uri="{BB962C8B-B14F-4D97-AF65-F5344CB8AC3E}">
        <p14:creationId xmlns:p14="http://schemas.microsoft.com/office/powerpoint/2010/main" val="3830409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B5A88-24B9-17CA-08DD-C24E37F051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43CDF6-DC4A-3B2C-07B3-7183A01E24C3}"/>
              </a:ext>
            </a:extLst>
          </p:cNvPr>
          <p:cNvSpPr>
            <a:spLocks noGrp="1"/>
          </p:cNvSpPr>
          <p:nvPr>
            <p:ph type="title"/>
          </p:nvPr>
        </p:nvSpPr>
        <p:spPr/>
        <p:txBody>
          <a:bodyPr>
            <a:normAutofit/>
          </a:bodyPr>
          <a:lstStyle/>
          <a:p>
            <a:r>
              <a:rPr lang="en-US" b="1" dirty="0">
                <a:solidFill>
                  <a:schemeClr val="tx1">
                    <a:lumMod val="50000"/>
                    <a:lumOff val="50000"/>
                  </a:schemeClr>
                </a:solidFill>
                <a:latin typeface="Cambria Math" panose="02040503050406030204" pitchFamily="18" charset="0"/>
                <a:ea typeface="Cambria Math" panose="02040503050406030204" pitchFamily="18" charset="0"/>
              </a:rPr>
              <a:t>Generalized Parton Distributions (GPDs)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69548BA-94CB-A384-2790-9EE45926A3BC}"/>
                  </a:ext>
                </a:extLst>
              </p:cNvPr>
              <p:cNvSpPr>
                <a:spLocks noGrp="1"/>
              </p:cNvSpPr>
              <p:nvPr>
                <p:ph idx="1"/>
              </p:nvPr>
            </p:nvSpPr>
            <p:spPr/>
            <p:txBody>
              <a:bodyPr/>
              <a:lstStyle/>
              <a:p>
                <a:r>
                  <a:rPr lang="en-US" dirty="0">
                    <a:latin typeface="Cambria Math" panose="02040503050406030204" pitchFamily="18" charset="0"/>
                    <a:ea typeface="Cambria Math" panose="02040503050406030204" pitchFamily="18" charset="0"/>
                  </a:rPr>
                  <a:t>For a spin-1/2 nucleon, the vector and axial currents give four leading-twist GPDs</a:t>
                </a:r>
              </a:p>
              <a:p>
                <a:pPr lvl="1"/>
                <a:r>
                  <a:rPr lang="en-US" dirty="0">
                    <a:latin typeface="Cambria Math" panose="02040503050406030204" pitchFamily="18" charset="0"/>
                    <a:ea typeface="Cambria Math" panose="02040503050406030204" pitchFamily="18" charset="0"/>
                  </a:rPr>
                  <a:t>Vector: </a:t>
                </a:r>
                <a14:m>
                  <m:oMath xmlns:m="http://schemas.openxmlformats.org/officeDocument/2006/math">
                    <m:r>
                      <a:rPr lang="en-US" b="0" i="1" smtClean="0">
                        <a:latin typeface="Cambria Math" panose="02040503050406030204" pitchFamily="18" charset="0"/>
                        <a:ea typeface="Cambria Math" panose="02040503050406030204" pitchFamily="18" charset="0"/>
                      </a:rPr>
                      <m:t>𝐻</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𝜉</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e>
                    </m:d>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𝜉</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oMath>
                </a14:m>
                <a:endParaRPr lang="en-US" dirty="0">
                  <a:latin typeface="Cambria Math" panose="02040503050406030204" pitchFamily="18" charset="0"/>
                  <a:ea typeface="Cambria Math" panose="02040503050406030204" pitchFamily="18" charset="0"/>
                </a:endParaRPr>
              </a:p>
              <a:p>
                <a:pPr lvl="1"/>
                <a:r>
                  <a:rPr lang="en-US" dirty="0">
                    <a:latin typeface="Cambria Math" panose="02040503050406030204" pitchFamily="18" charset="0"/>
                    <a:ea typeface="Cambria Math" panose="02040503050406030204" pitchFamily="18" charset="0"/>
                  </a:rPr>
                  <a:t>Axial: </a:t>
                </a:r>
                <a14:m>
                  <m:oMath xmlns:m="http://schemas.openxmlformats.org/officeDocument/2006/math">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𝐻</m:t>
                        </m:r>
                      </m:e>
                    </m:acc>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𝜉</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e>
                    </m:d>
                    <m:r>
                      <a:rPr lang="en-US" b="0" i="1" smtClean="0">
                        <a:latin typeface="Cambria Math" panose="02040503050406030204" pitchFamily="18" charset="0"/>
                        <a:ea typeface="Cambria Math" panose="02040503050406030204" pitchFamily="18" charset="0"/>
                      </a:rPr>
                      <m:t>, </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𝐸</m:t>
                        </m:r>
                      </m:e>
                    </m:acc>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𝜉</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oMath>
                </a14:m>
                <a:endParaRPr lang="en-US" dirty="0">
                  <a:latin typeface="Cambria Math" panose="02040503050406030204" pitchFamily="18" charset="0"/>
                  <a:ea typeface="Cambria Math" panose="02040503050406030204" pitchFamily="18" charset="0"/>
                </a:endParaRPr>
              </a:p>
              <a:p>
                <a:endParaRPr lang="en-US" b="0" i="0" u="none" strike="noStrike" dirty="0">
                  <a:effectLst/>
                  <a:latin typeface="Cambria Math" panose="02040503050406030204" pitchFamily="18" charset="0"/>
                  <a:ea typeface="Cambria Math" panose="02040503050406030204" pitchFamily="18" charset="0"/>
                </a:endParaRPr>
              </a:p>
              <a:p>
                <a:r>
                  <a:rPr lang="en-US" b="0" i="0" u="none" strike="noStrike" dirty="0">
                    <a:effectLst/>
                    <a:latin typeface="Cambria Math" panose="02040503050406030204" pitchFamily="18" charset="0"/>
                    <a:ea typeface="Cambria Math" panose="02040503050406030204" pitchFamily="18" charset="0"/>
                  </a:rPr>
                  <a:t>M. Diehl, Generalized Parton Distributions, Phys. </a:t>
                </a:r>
                <a:r>
                  <a:rPr lang="en-US" dirty="0">
                    <a:latin typeface="Cambria Math" panose="02040503050406030204" pitchFamily="18" charset="0"/>
                    <a:ea typeface="Cambria Math" panose="02040503050406030204" pitchFamily="18" charset="0"/>
                  </a:rPr>
                  <a:t>Rept. 388 (2003)</a:t>
                </a:r>
              </a:p>
              <a:p>
                <a:pPr lvl="1"/>
                <a:r>
                  <a:rPr lang="en-US" b="0" i="0" u="none" strike="noStrike" dirty="0">
                    <a:effectLst/>
                    <a:latin typeface="Cambria Math" panose="02040503050406030204" pitchFamily="18" charset="0"/>
                    <a:ea typeface="Cambria Math" panose="02040503050406030204" pitchFamily="18" charset="0"/>
                  </a:rPr>
                  <a:t>Good source for all things GPDs</a:t>
                </a:r>
              </a:p>
              <a:p>
                <a:endParaRPr lang="en-US" dirty="0">
                  <a:latin typeface="Cambria Math" panose="02040503050406030204" pitchFamily="18" charset="0"/>
                  <a:ea typeface="Cambria Math" panose="02040503050406030204" pitchFamily="18" charset="0"/>
                </a:endParaRPr>
              </a:p>
            </p:txBody>
          </p:sp>
        </mc:Choice>
        <mc:Fallback>
          <p:sp>
            <p:nvSpPr>
              <p:cNvPr id="3" name="Content Placeholder 2">
                <a:extLst>
                  <a:ext uri="{FF2B5EF4-FFF2-40B4-BE49-F238E27FC236}">
                    <a16:creationId xmlns:a16="http://schemas.microsoft.com/office/drawing/2014/main" id="{069548BA-94CB-A384-2790-9EE45926A3BC}"/>
                  </a:ext>
                </a:extLst>
              </p:cNvPr>
              <p:cNvSpPr>
                <a:spLocks noGrp="1" noRot="1" noChangeAspect="1" noMove="1" noResize="1" noEditPoints="1" noAdjustHandles="1" noChangeArrowheads="1" noChangeShapeType="1" noTextEdit="1"/>
              </p:cNvSpPr>
              <p:nvPr>
                <p:ph idx="1"/>
              </p:nvPr>
            </p:nvSpPr>
            <p:spPr>
              <a:blipFill>
                <a:blip r:embed="rId3"/>
                <a:stretch>
                  <a:fillRect l="-1086" t="-2326" r="-24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8191F7C-1E39-4390-0331-49F51E640C0E}"/>
              </a:ext>
            </a:extLst>
          </p:cNvPr>
          <p:cNvSpPr>
            <a:spLocks noGrp="1"/>
          </p:cNvSpPr>
          <p:nvPr>
            <p:ph type="sldNum" sz="quarter" idx="12"/>
          </p:nvPr>
        </p:nvSpPr>
        <p:spPr/>
        <p:txBody>
          <a:bodyPr/>
          <a:lstStyle/>
          <a:p>
            <a:fld id="{D2EFEDA6-2F81-804A-B5E6-66C42CE7D3B0}" type="slidenum">
              <a:rPr lang="en-US" smtClean="0"/>
              <a:t>13</a:t>
            </a:fld>
            <a:endParaRPr lang="en-US"/>
          </a:p>
        </p:txBody>
      </p:sp>
      <p:sp>
        <p:nvSpPr>
          <p:cNvPr id="6" name="Footer Placeholder 5">
            <a:extLst>
              <a:ext uri="{FF2B5EF4-FFF2-40B4-BE49-F238E27FC236}">
                <a16:creationId xmlns:a16="http://schemas.microsoft.com/office/drawing/2014/main" id="{0A35D26A-0DAB-BAFB-FE9D-41CE436DB1B2}"/>
              </a:ext>
            </a:extLst>
          </p:cNvPr>
          <p:cNvSpPr>
            <a:spLocks noGrp="1"/>
          </p:cNvSpPr>
          <p:nvPr>
            <p:ph type="ftr" sz="quarter" idx="11"/>
          </p:nvPr>
        </p:nvSpPr>
        <p:spPr/>
        <p:txBody>
          <a:bodyPr/>
          <a:lstStyle/>
          <a:p>
            <a:r>
              <a:rPr lang="en-US" dirty="0"/>
              <a:t>Sarah K. Blask | QGT Collaboration | SCET 2026</a:t>
            </a:r>
          </a:p>
        </p:txBody>
      </p:sp>
      <p:sp>
        <p:nvSpPr>
          <p:cNvPr id="8" name="TextBox 7">
            <a:extLst>
              <a:ext uri="{FF2B5EF4-FFF2-40B4-BE49-F238E27FC236}">
                <a16:creationId xmlns:a16="http://schemas.microsoft.com/office/drawing/2014/main" id="{61385EF3-BB54-DD99-128F-BF497F43B80C}"/>
              </a:ext>
            </a:extLst>
          </p:cNvPr>
          <p:cNvSpPr txBox="1"/>
          <p:nvPr/>
        </p:nvSpPr>
        <p:spPr>
          <a:xfrm>
            <a:off x="5791200" y="2721114"/>
            <a:ext cx="4114800" cy="707886"/>
          </a:xfrm>
          <a:prstGeom prst="rect">
            <a:avLst/>
          </a:prstGeom>
          <a:noFill/>
        </p:spPr>
        <p:txBody>
          <a:bodyPr wrap="square" rtlCol="0">
            <a:spAutoFit/>
          </a:bodyPr>
          <a:lstStyle/>
          <a:p>
            <a:pPr algn="ctr"/>
            <a:r>
              <a:rPr lang="en-US" sz="2000" b="1" i="1" dirty="0">
                <a:solidFill>
                  <a:schemeClr val="accent4">
                    <a:lumMod val="60000"/>
                    <a:lumOff val="40000"/>
                  </a:schemeClr>
                </a:solidFill>
                <a:latin typeface="Cambria Math" panose="02040503050406030204" pitchFamily="18" charset="0"/>
                <a:ea typeface="Cambria Math" panose="02040503050406030204" pitchFamily="18" charset="0"/>
              </a:rPr>
              <a:t>Parameterize the nonperturbative nucleon structure</a:t>
            </a:r>
          </a:p>
        </p:txBody>
      </p:sp>
    </p:spTree>
    <p:extLst>
      <p:ext uri="{BB962C8B-B14F-4D97-AF65-F5344CB8AC3E}">
        <p14:creationId xmlns:p14="http://schemas.microsoft.com/office/powerpoint/2010/main" val="3470044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F0E2E-BEA3-0F71-8B45-C615B7715F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9017D6-B5AC-5477-871C-4AE0DA05940C}"/>
              </a:ext>
            </a:extLst>
          </p:cNvPr>
          <p:cNvSpPr>
            <a:spLocks noGrp="1"/>
          </p:cNvSpPr>
          <p:nvPr>
            <p:ph type="title"/>
          </p:nvPr>
        </p:nvSpPr>
        <p:spPr/>
        <p:txBody>
          <a:bodyPr/>
          <a:lstStyle/>
          <a:p>
            <a:r>
              <a:rPr lang="en-US" b="1" dirty="0">
                <a:solidFill>
                  <a:schemeClr val="tx1">
                    <a:lumMod val="50000"/>
                    <a:lumOff val="50000"/>
                  </a:schemeClr>
                </a:solidFill>
                <a:latin typeface="Cambria Math" panose="02040503050406030204" pitchFamily="18" charset="0"/>
                <a:ea typeface="Cambria Math" panose="02040503050406030204" pitchFamily="18" charset="0"/>
              </a:rPr>
              <a:t>Amplitude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8712147-181D-181F-39EF-7349AB62508F}"/>
                  </a:ext>
                </a:extLst>
              </p:cNvPr>
              <p:cNvSpPr>
                <a:spLocks noGrp="1"/>
              </p:cNvSpPr>
              <p:nvPr>
                <p:ph idx="1"/>
              </p:nvPr>
            </p:nvSpPr>
            <p:spPr>
              <a:xfrm>
                <a:off x="838200" y="1825624"/>
                <a:ext cx="4096294" cy="4799017"/>
              </a:xfrm>
            </p:spPr>
            <p:txBody>
              <a:bodyPr>
                <a:normAutofit/>
              </a:bodyPr>
              <a:lstStyle/>
              <a:p>
                <a:r>
                  <a:rPr lang="en-US" sz="2000" dirty="0">
                    <a:latin typeface="Cambria Math" panose="02040503050406030204" pitchFamily="18" charset="0"/>
                    <a:ea typeface="Cambria Math" panose="02040503050406030204" pitchFamily="18" charset="0"/>
                  </a:rPr>
                  <a:t>At </a:t>
                </a:r>
                <a:r>
                  <a:rPr lang="en-US" sz="2000" dirty="0">
                    <a:solidFill>
                      <a:schemeClr val="accent5">
                        <a:lumMod val="60000"/>
                        <a:lumOff val="40000"/>
                      </a:schemeClr>
                    </a:solidFill>
                    <a:latin typeface="Cambria Math" panose="02040503050406030204" pitchFamily="18" charset="0"/>
                    <a:ea typeface="Cambria Math" panose="02040503050406030204" pitchFamily="18" charset="0"/>
                  </a:rPr>
                  <a:t>leading order in </a:t>
                </a:r>
                <a14:m>
                  <m:oMath xmlns:m="http://schemas.openxmlformats.org/officeDocument/2006/math">
                    <m:sSub>
                      <m:sSubPr>
                        <m:ctrlPr>
                          <a:rPr lang="en-US" sz="2000" b="0" i="1" smtClean="0">
                            <a:solidFill>
                              <a:schemeClr val="accent5">
                                <a:lumMod val="60000"/>
                                <a:lumOff val="40000"/>
                              </a:schemeClr>
                            </a:solidFill>
                            <a:latin typeface="Cambria Math" panose="02040503050406030204" pitchFamily="18" charset="0"/>
                            <a:ea typeface="Cambria Math" panose="02040503050406030204" pitchFamily="18" charset="0"/>
                          </a:rPr>
                        </m:ctrlPr>
                      </m:sSubPr>
                      <m:e>
                        <m:r>
                          <a:rPr lang="en-US" sz="2000" b="0" i="1" smtClean="0">
                            <a:solidFill>
                              <a:schemeClr val="accent5">
                                <a:lumMod val="60000"/>
                                <a:lumOff val="40000"/>
                              </a:schemeClr>
                            </a:solidFill>
                            <a:latin typeface="Cambria Math" panose="02040503050406030204" pitchFamily="18" charset="0"/>
                            <a:ea typeface="Cambria Math" panose="02040503050406030204" pitchFamily="18" charset="0"/>
                          </a:rPr>
                          <m:t>𝛼</m:t>
                        </m:r>
                      </m:e>
                      <m:sub>
                        <m:r>
                          <a:rPr lang="en-US" sz="2000" b="0" i="1" smtClean="0">
                            <a:solidFill>
                              <a:schemeClr val="accent5">
                                <a:lumMod val="60000"/>
                                <a:lumOff val="40000"/>
                              </a:schemeClr>
                            </a:solidFill>
                            <a:latin typeface="Cambria Math" panose="02040503050406030204" pitchFamily="18" charset="0"/>
                            <a:ea typeface="Cambria Math" panose="02040503050406030204" pitchFamily="18" charset="0"/>
                          </a:rPr>
                          <m:t>𝑠</m:t>
                        </m:r>
                      </m:sub>
                    </m:sSub>
                  </m:oMath>
                </a14:m>
                <a:r>
                  <a:rPr lang="en-US" sz="2000" dirty="0">
                    <a:latin typeface="Cambria Math" panose="02040503050406030204" pitchFamily="18" charset="0"/>
                    <a:ea typeface="Cambria Math" panose="02040503050406030204" pitchFamily="18" charset="0"/>
                  </a:rPr>
                  <a:t>, the on-shell heavy quark-antiquark pair is produced via </a:t>
                </a:r>
                <a:r>
                  <a:rPr lang="en-US" sz="2000" dirty="0">
                    <a:solidFill>
                      <a:schemeClr val="accent5">
                        <a:lumMod val="60000"/>
                        <a:lumOff val="40000"/>
                      </a:schemeClr>
                    </a:solidFill>
                    <a:latin typeface="Cambria Math" panose="02040503050406030204" pitchFamily="18" charset="0"/>
                    <a:ea typeface="Cambria Math" panose="02040503050406030204" pitchFamily="18" charset="0"/>
                  </a:rPr>
                  <a:t>two-gluon exchange </a:t>
                </a:r>
              </a:p>
            </p:txBody>
          </p:sp>
        </mc:Choice>
        <mc:Fallback xmlns="">
          <p:sp>
            <p:nvSpPr>
              <p:cNvPr id="3" name="Content Placeholder 2">
                <a:extLst>
                  <a:ext uri="{FF2B5EF4-FFF2-40B4-BE49-F238E27FC236}">
                    <a16:creationId xmlns:a16="http://schemas.microsoft.com/office/drawing/2014/main" id="{A8712147-181D-181F-39EF-7349AB62508F}"/>
                  </a:ext>
                </a:extLst>
              </p:cNvPr>
              <p:cNvSpPr>
                <a:spLocks noGrp="1" noRot="1" noChangeAspect="1" noMove="1" noResize="1" noEditPoints="1" noAdjustHandles="1" noChangeArrowheads="1" noChangeShapeType="1" noTextEdit="1"/>
              </p:cNvSpPr>
              <p:nvPr>
                <p:ph idx="1"/>
              </p:nvPr>
            </p:nvSpPr>
            <p:spPr>
              <a:xfrm>
                <a:off x="838200" y="1825624"/>
                <a:ext cx="4096294" cy="4799017"/>
              </a:xfrm>
              <a:blipFill>
                <a:blip r:embed="rId2"/>
                <a:stretch>
                  <a:fillRect l="-1548" t="-131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388CBFB-9B82-5698-F8E1-C61603D552E6}"/>
              </a:ext>
            </a:extLst>
          </p:cNvPr>
          <p:cNvSpPr>
            <a:spLocks noGrp="1"/>
          </p:cNvSpPr>
          <p:nvPr>
            <p:ph type="sldNum" sz="quarter" idx="12"/>
          </p:nvPr>
        </p:nvSpPr>
        <p:spPr/>
        <p:txBody>
          <a:bodyPr/>
          <a:lstStyle/>
          <a:p>
            <a:fld id="{D2EFEDA6-2F81-804A-B5E6-66C42CE7D3B0}" type="slidenum">
              <a:rPr lang="en-US" smtClean="0"/>
              <a:t>14</a:t>
            </a:fld>
            <a:endParaRPr lang="en-US"/>
          </a:p>
        </p:txBody>
      </p:sp>
      <p:pic>
        <p:nvPicPr>
          <p:cNvPr id="5" name="Picture 4">
            <a:extLst>
              <a:ext uri="{FF2B5EF4-FFF2-40B4-BE49-F238E27FC236}">
                <a16:creationId xmlns:a16="http://schemas.microsoft.com/office/drawing/2014/main" id="{BEF8B856-AB2C-303F-C192-A5C5BC89336A}"/>
              </a:ext>
            </a:extLst>
          </p:cNvPr>
          <p:cNvPicPr>
            <a:picLocks noChangeAspect="1"/>
          </p:cNvPicPr>
          <p:nvPr/>
        </p:nvPicPr>
        <p:blipFill>
          <a:blip r:embed="rId3"/>
          <a:stretch>
            <a:fillRect/>
          </a:stretch>
        </p:blipFill>
        <p:spPr>
          <a:xfrm>
            <a:off x="4934494" y="233357"/>
            <a:ext cx="7352212" cy="6391285"/>
          </a:xfrm>
          <a:prstGeom prst="rect">
            <a:avLst/>
          </a:prstGeom>
        </p:spPr>
      </p:pic>
      <p:sp>
        <p:nvSpPr>
          <p:cNvPr id="6" name="Footer Placeholder 5">
            <a:extLst>
              <a:ext uri="{FF2B5EF4-FFF2-40B4-BE49-F238E27FC236}">
                <a16:creationId xmlns:a16="http://schemas.microsoft.com/office/drawing/2014/main" id="{37341FCA-71D3-80D0-3888-18BE305F3097}"/>
              </a:ext>
            </a:extLst>
          </p:cNvPr>
          <p:cNvSpPr>
            <a:spLocks noGrp="1"/>
          </p:cNvSpPr>
          <p:nvPr>
            <p:ph type="ftr" sz="quarter" idx="11"/>
          </p:nvPr>
        </p:nvSpPr>
        <p:spPr/>
        <p:txBody>
          <a:bodyPr/>
          <a:lstStyle/>
          <a:p>
            <a:r>
              <a:rPr lang="en-US"/>
              <a:t>Sarah K. Blask | QGT Collaboration | SCET 2026</a:t>
            </a:r>
          </a:p>
        </p:txBody>
      </p:sp>
    </p:spTree>
    <p:extLst>
      <p:ext uri="{BB962C8B-B14F-4D97-AF65-F5344CB8AC3E}">
        <p14:creationId xmlns:p14="http://schemas.microsoft.com/office/powerpoint/2010/main" val="1072940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B297C-B66E-EB1C-C67B-1968A201B8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BBEA70-449C-CBEC-63DC-B4718D6852AF}"/>
              </a:ext>
            </a:extLst>
          </p:cNvPr>
          <p:cNvSpPr>
            <a:spLocks noGrp="1"/>
          </p:cNvSpPr>
          <p:nvPr>
            <p:ph type="title"/>
          </p:nvPr>
        </p:nvSpPr>
        <p:spPr/>
        <p:txBody>
          <a:bodyPr/>
          <a:lstStyle/>
          <a:p>
            <a:r>
              <a:rPr lang="en-US" b="1" dirty="0">
                <a:solidFill>
                  <a:schemeClr val="tx1">
                    <a:lumMod val="50000"/>
                    <a:lumOff val="50000"/>
                  </a:schemeClr>
                </a:solidFill>
                <a:latin typeface="Cambria Math" panose="02040503050406030204" pitchFamily="18" charset="0"/>
                <a:ea typeface="Cambria Math" panose="02040503050406030204" pitchFamily="18" charset="0"/>
              </a:rPr>
              <a:t>Amplitude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1714B0E-B748-0ED9-95F3-B32F9AA512A8}"/>
                  </a:ext>
                </a:extLst>
              </p:cNvPr>
              <p:cNvSpPr>
                <a:spLocks noGrp="1"/>
              </p:cNvSpPr>
              <p:nvPr>
                <p:ph idx="1"/>
              </p:nvPr>
            </p:nvSpPr>
            <p:spPr>
              <a:xfrm>
                <a:off x="838200" y="1825624"/>
                <a:ext cx="4096294" cy="4799017"/>
              </a:xfrm>
            </p:spPr>
            <p:txBody>
              <a:bodyPr>
                <a:normAutofit lnSpcReduction="10000"/>
              </a:bodyPr>
              <a:lstStyle/>
              <a:p>
                <a:r>
                  <a:rPr lang="en-US" sz="2000" dirty="0">
                    <a:latin typeface="Cambria Math" panose="02040503050406030204" pitchFamily="18" charset="0"/>
                    <a:ea typeface="Cambria Math" panose="02040503050406030204" pitchFamily="18" charset="0"/>
                  </a:rPr>
                  <a:t>At </a:t>
                </a:r>
                <a:r>
                  <a:rPr lang="en-US" sz="2000" dirty="0">
                    <a:solidFill>
                      <a:schemeClr val="accent5">
                        <a:lumMod val="60000"/>
                        <a:lumOff val="40000"/>
                      </a:schemeClr>
                    </a:solidFill>
                    <a:latin typeface="Cambria Math" panose="02040503050406030204" pitchFamily="18" charset="0"/>
                    <a:ea typeface="Cambria Math" panose="02040503050406030204" pitchFamily="18" charset="0"/>
                  </a:rPr>
                  <a:t>leading order in </a:t>
                </a:r>
                <a14:m>
                  <m:oMath xmlns:m="http://schemas.openxmlformats.org/officeDocument/2006/math">
                    <m:sSub>
                      <m:sSubPr>
                        <m:ctrlPr>
                          <a:rPr lang="en-US" sz="2000" b="0" i="1" smtClean="0">
                            <a:solidFill>
                              <a:schemeClr val="accent5">
                                <a:lumMod val="60000"/>
                                <a:lumOff val="40000"/>
                              </a:schemeClr>
                            </a:solidFill>
                            <a:latin typeface="Cambria Math" panose="02040503050406030204" pitchFamily="18" charset="0"/>
                            <a:ea typeface="Cambria Math" panose="02040503050406030204" pitchFamily="18" charset="0"/>
                          </a:rPr>
                        </m:ctrlPr>
                      </m:sSubPr>
                      <m:e>
                        <m:r>
                          <a:rPr lang="en-US" sz="2000" b="0" i="1" smtClean="0">
                            <a:solidFill>
                              <a:schemeClr val="accent5">
                                <a:lumMod val="60000"/>
                                <a:lumOff val="40000"/>
                              </a:schemeClr>
                            </a:solidFill>
                            <a:latin typeface="Cambria Math" panose="02040503050406030204" pitchFamily="18" charset="0"/>
                            <a:ea typeface="Cambria Math" panose="02040503050406030204" pitchFamily="18" charset="0"/>
                          </a:rPr>
                          <m:t>𝛼</m:t>
                        </m:r>
                      </m:e>
                      <m:sub>
                        <m:r>
                          <a:rPr lang="en-US" sz="2000" b="0" i="1" smtClean="0">
                            <a:solidFill>
                              <a:schemeClr val="accent5">
                                <a:lumMod val="60000"/>
                                <a:lumOff val="40000"/>
                              </a:schemeClr>
                            </a:solidFill>
                            <a:latin typeface="Cambria Math" panose="02040503050406030204" pitchFamily="18" charset="0"/>
                            <a:ea typeface="Cambria Math" panose="02040503050406030204" pitchFamily="18" charset="0"/>
                          </a:rPr>
                          <m:t>𝑠</m:t>
                        </m:r>
                      </m:sub>
                    </m:sSub>
                  </m:oMath>
                </a14:m>
                <a:r>
                  <a:rPr lang="en-US" sz="2000" dirty="0">
                    <a:latin typeface="Cambria Math" panose="02040503050406030204" pitchFamily="18" charset="0"/>
                    <a:ea typeface="Cambria Math" panose="02040503050406030204" pitchFamily="18" charset="0"/>
                  </a:rPr>
                  <a:t>, the on-shell heavy quark-antiquark pair is produced via </a:t>
                </a:r>
                <a:r>
                  <a:rPr lang="en-US" sz="2000" dirty="0">
                    <a:solidFill>
                      <a:schemeClr val="accent5">
                        <a:lumMod val="60000"/>
                        <a:lumOff val="40000"/>
                      </a:schemeClr>
                    </a:solidFill>
                    <a:latin typeface="Cambria Math" panose="02040503050406030204" pitchFamily="18" charset="0"/>
                    <a:ea typeface="Cambria Math" panose="02040503050406030204" pitchFamily="18" charset="0"/>
                  </a:rPr>
                  <a:t>two-gluon exchange </a:t>
                </a:r>
              </a:p>
              <a:p>
                <a:r>
                  <a:rPr lang="en-US" sz="2000" dirty="0">
                    <a:latin typeface="Cambria Math" panose="02040503050406030204" pitchFamily="18" charset="0"/>
                    <a:ea typeface="Cambria Math" panose="02040503050406030204" pitchFamily="18" charset="0"/>
                  </a:rPr>
                  <a:t>NRQCD framework: define quark/antiquark momenta as</a:t>
                </a:r>
              </a:p>
              <a:p>
                <a:endParaRPr lang="en-US" sz="2000" dirty="0">
                  <a:latin typeface="Cambria Math" panose="02040503050406030204" pitchFamily="18" charset="0"/>
                  <a:ea typeface="Cambria Math" panose="02040503050406030204" pitchFamily="18" charset="0"/>
                </a:endParaRPr>
              </a:p>
              <a:p>
                <a:endParaRPr lang="en-US" sz="2000" dirty="0">
                  <a:latin typeface="Cambria Math" panose="02040503050406030204" pitchFamily="18" charset="0"/>
                  <a:ea typeface="Cambria Math" panose="02040503050406030204" pitchFamily="18" charset="0"/>
                </a:endParaRPr>
              </a:p>
              <a:p>
                <a:endParaRPr lang="en-US" sz="2000" dirty="0">
                  <a:latin typeface="Cambria Math" panose="02040503050406030204" pitchFamily="18" charset="0"/>
                  <a:ea typeface="Cambria Math" panose="02040503050406030204" pitchFamily="18" charset="0"/>
                </a:endParaRPr>
              </a:p>
              <a:p>
                <a:endParaRPr lang="en-US" sz="2000" dirty="0">
                  <a:latin typeface="Cambria Math" panose="02040503050406030204" pitchFamily="18" charset="0"/>
                  <a:ea typeface="Cambria Math" panose="02040503050406030204" pitchFamily="18" charset="0"/>
                </a:endParaRPr>
              </a:p>
              <a:p>
                <a:pPr marL="0" indent="0">
                  <a:buNone/>
                </a:pPr>
                <a14:m>
                  <m:oMath xmlns:m="http://schemas.openxmlformats.org/officeDocument/2006/math">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𝑃</m:t>
                        </m:r>
                      </m:e>
                      <m:sub>
                        <m:r>
                          <a:rPr lang="en-US" sz="2000" b="0" i="1" smtClean="0">
                            <a:latin typeface="Cambria Math" panose="02040503050406030204" pitchFamily="18" charset="0"/>
                            <a:ea typeface="Cambria Math" panose="02040503050406030204" pitchFamily="18" charset="0"/>
                          </a:rPr>
                          <m:t>𝑉</m:t>
                        </m:r>
                      </m:sub>
                    </m:sSub>
                  </m:oMath>
                </a14:m>
                <a:r>
                  <a:rPr lang="en-US" sz="2000" dirty="0">
                    <a:latin typeface="Cambria Math" panose="02040503050406030204" pitchFamily="18" charset="0"/>
                    <a:ea typeface="Cambria Math" panose="02040503050406030204" pitchFamily="18" charset="0"/>
                  </a:rPr>
                  <a:t>: total momentum of quark-antiquark pair</a:t>
                </a:r>
              </a:p>
              <a:p>
                <a:pPr marL="0" indent="0">
                  <a:buNone/>
                </a:pPr>
                <a14:m>
                  <m:oMath xmlns:m="http://schemas.openxmlformats.org/officeDocument/2006/math">
                    <m:r>
                      <a:rPr lang="en-US" sz="2000" b="0" i="1" smtClean="0">
                        <a:latin typeface="Cambria Math" panose="02040503050406030204" pitchFamily="18" charset="0"/>
                        <a:ea typeface="Cambria Math" panose="02040503050406030204" pitchFamily="18" charset="0"/>
                      </a:rPr>
                      <m:t>𝑘</m:t>
                    </m:r>
                  </m:oMath>
                </a14:m>
                <a:r>
                  <a:rPr lang="en-US" sz="2000" dirty="0">
                    <a:latin typeface="Cambria Math" panose="02040503050406030204" pitchFamily="18" charset="0"/>
                    <a:ea typeface="Cambria Math" panose="02040503050406030204" pitchFamily="18" charset="0"/>
                  </a:rPr>
                  <a:t>: relative momentum of quark-antiquark pair,</a:t>
                </a:r>
              </a:p>
              <a:p>
                <a:pPr marL="0" indent="0">
                  <a:buNone/>
                </a:pPr>
                <a:r>
                  <a:rPr lang="en-US" sz="2000" dirty="0">
                    <a:latin typeface="Cambria Math" panose="02040503050406030204" pitchFamily="18" charset="0"/>
                    <a:ea typeface="Cambria Math" panose="02040503050406030204" pitchFamily="18" charset="0"/>
                  </a:rPr>
                  <a:t>	        </a:t>
                </a:r>
                <a14:m>
                  <m:oMath xmlns:m="http://schemas.openxmlformats.org/officeDocument/2006/math">
                    <m:r>
                      <a:rPr lang="en-US" sz="2000" b="0" i="1" smtClean="0">
                        <a:latin typeface="Cambria Math" panose="02040503050406030204" pitchFamily="18" charset="0"/>
                        <a:ea typeface="Cambria Math" panose="02040503050406030204" pitchFamily="18" charset="0"/>
                      </a:rPr>
                      <m:t>𝑘</m:t>
                    </m:r>
                    <m:r>
                      <a:rPr lang="en-US" sz="2000" b="0" i="1" smtClean="0">
                        <a:latin typeface="Cambria Math" panose="02040503050406030204" pitchFamily="18" charset="0"/>
                        <a:ea typeface="Cambria Math" panose="02040503050406030204" pitchFamily="18" charset="0"/>
                      </a:rPr>
                      <m:t> ~ </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𝑚</m:t>
                        </m:r>
                      </m:e>
                      <m:sub>
                        <m:r>
                          <a:rPr lang="en-US" sz="2000" b="0" i="1" smtClean="0">
                            <a:latin typeface="Cambria Math" panose="02040503050406030204" pitchFamily="18" charset="0"/>
                            <a:ea typeface="Cambria Math" panose="02040503050406030204" pitchFamily="18" charset="0"/>
                          </a:rPr>
                          <m:t>𝑄</m:t>
                        </m:r>
                      </m:sub>
                    </m:sSub>
                    <m:r>
                      <a:rPr lang="en-US" sz="2000" b="0" i="1" smtClean="0">
                        <a:latin typeface="Cambria Math" panose="02040503050406030204" pitchFamily="18" charset="0"/>
                        <a:ea typeface="Cambria Math" panose="02040503050406030204" pitchFamily="18" charset="0"/>
                      </a:rPr>
                      <m:t>𝑣</m:t>
                    </m:r>
                  </m:oMath>
                </a14:m>
                <a:endParaRPr lang="en-US" sz="2000" dirty="0">
                  <a:latin typeface="Cambria Math" panose="02040503050406030204" pitchFamily="18" charset="0"/>
                  <a:ea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11714B0E-B748-0ED9-95F3-B32F9AA512A8}"/>
                  </a:ext>
                </a:extLst>
              </p:cNvPr>
              <p:cNvSpPr>
                <a:spLocks noGrp="1" noRot="1" noChangeAspect="1" noMove="1" noResize="1" noEditPoints="1" noAdjustHandles="1" noChangeArrowheads="1" noChangeShapeType="1" noTextEdit="1"/>
              </p:cNvSpPr>
              <p:nvPr>
                <p:ph idx="1"/>
              </p:nvPr>
            </p:nvSpPr>
            <p:spPr>
              <a:xfrm>
                <a:off x="838200" y="1825624"/>
                <a:ext cx="4096294" cy="4799017"/>
              </a:xfrm>
              <a:blipFill>
                <a:blip r:embed="rId2"/>
                <a:stretch>
                  <a:fillRect l="-1858" t="-1847" b="-131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0D6016C-C749-CC0A-2475-E024517447A7}"/>
              </a:ext>
            </a:extLst>
          </p:cNvPr>
          <p:cNvSpPr>
            <a:spLocks noGrp="1"/>
          </p:cNvSpPr>
          <p:nvPr>
            <p:ph type="sldNum" sz="quarter" idx="12"/>
          </p:nvPr>
        </p:nvSpPr>
        <p:spPr/>
        <p:txBody>
          <a:bodyPr/>
          <a:lstStyle/>
          <a:p>
            <a:fld id="{D2EFEDA6-2F81-804A-B5E6-66C42CE7D3B0}" type="slidenum">
              <a:rPr lang="en-US" smtClean="0"/>
              <a:t>15</a:t>
            </a:fld>
            <a:endParaRPr lang="en-US"/>
          </a:p>
        </p:txBody>
      </p:sp>
      <p:pic>
        <p:nvPicPr>
          <p:cNvPr id="5" name="Picture 4">
            <a:extLst>
              <a:ext uri="{FF2B5EF4-FFF2-40B4-BE49-F238E27FC236}">
                <a16:creationId xmlns:a16="http://schemas.microsoft.com/office/drawing/2014/main" id="{A67FDDA4-3107-2878-9D1D-7BC1570181F7}"/>
              </a:ext>
            </a:extLst>
          </p:cNvPr>
          <p:cNvPicPr>
            <a:picLocks noChangeAspect="1"/>
          </p:cNvPicPr>
          <p:nvPr/>
        </p:nvPicPr>
        <p:blipFill>
          <a:blip r:embed="rId3"/>
          <a:stretch>
            <a:fillRect/>
          </a:stretch>
        </p:blipFill>
        <p:spPr>
          <a:xfrm>
            <a:off x="4934494" y="233357"/>
            <a:ext cx="7352212" cy="6391285"/>
          </a:xfrm>
          <a:prstGeom prst="rect">
            <a:avLst/>
          </a:prstGeom>
        </p:spPr>
      </p:pic>
      <p:pic>
        <p:nvPicPr>
          <p:cNvPr id="6" name="Picture 5">
            <a:extLst>
              <a:ext uri="{FF2B5EF4-FFF2-40B4-BE49-F238E27FC236}">
                <a16:creationId xmlns:a16="http://schemas.microsoft.com/office/drawing/2014/main" id="{64BD5C8C-2A68-193D-9311-057DBF2FDCC3}"/>
              </a:ext>
            </a:extLst>
          </p:cNvPr>
          <p:cNvPicPr>
            <a:picLocks noChangeAspect="1"/>
          </p:cNvPicPr>
          <p:nvPr/>
        </p:nvPicPr>
        <p:blipFill>
          <a:blip r:embed="rId4"/>
          <a:stretch>
            <a:fillRect/>
          </a:stretch>
        </p:blipFill>
        <p:spPr>
          <a:xfrm>
            <a:off x="2027765" y="3723748"/>
            <a:ext cx="1595967" cy="1125361"/>
          </a:xfrm>
          <a:prstGeom prst="rect">
            <a:avLst/>
          </a:prstGeom>
        </p:spPr>
      </p:pic>
      <p:cxnSp>
        <p:nvCxnSpPr>
          <p:cNvPr id="7" name="Straight Arrow Connector 6">
            <a:extLst>
              <a:ext uri="{FF2B5EF4-FFF2-40B4-BE49-F238E27FC236}">
                <a16:creationId xmlns:a16="http://schemas.microsoft.com/office/drawing/2014/main" id="{E4F4BD66-A182-2851-6DA6-C6E1887CA9D3}"/>
              </a:ext>
            </a:extLst>
          </p:cNvPr>
          <p:cNvCxnSpPr>
            <a:cxnSpLocks/>
          </p:cNvCxnSpPr>
          <p:nvPr/>
        </p:nvCxnSpPr>
        <p:spPr>
          <a:xfrm flipV="1">
            <a:off x="3759200" y="1027906"/>
            <a:ext cx="2184400" cy="3258522"/>
          </a:xfrm>
          <a:prstGeom prst="straightConnector1">
            <a:avLst/>
          </a:prstGeom>
          <a:ln w="57150">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E0FE1032-1632-7137-348E-3BC90D205EC6}"/>
              </a:ext>
            </a:extLst>
          </p:cNvPr>
          <p:cNvSpPr/>
          <p:nvPr/>
        </p:nvSpPr>
        <p:spPr>
          <a:xfrm>
            <a:off x="6065880" y="365125"/>
            <a:ext cx="447763" cy="854075"/>
          </a:xfrm>
          <a:prstGeom prst="ellipse">
            <a:avLst/>
          </a:prstGeom>
          <a:noFill/>
          <a:ln w="5715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9" name="Footer Placeholder 8">
            <a:extLst>
              <a:ext uri="{FF2B5EF4-FFF2-40B4-BE49-F238E27FC236}">
                <a16:creationId xmlns:a16="http://schemas.microsoft.com/office/drawing/2014/main" id="{1E156F2A-CCAA-951E-2024-4757ED8F1805}"/>
              </a:ext>
            </a:extLst>
          </p:cNvPr>
          <p:cNvSpPr>
            <a:spLocks noGrp="1"/>
          </p:cNvSpPr>
          <p:nvPr>
            <p:ph type="ftr" sz="quarter" idx="11"/>
          </p:nvPr>
        </p:nvSpPr>
        <p:spPr/>
        <p:txBody>
          <a:bodyPr/>
          <a:lstStyle/>
          <a:p>
            <a:r>
              <a:rPr lang="en-US"/>
              <a:t>Sarah K. Blask | QGT Collaboration | SCET 2026</a:t>
            </a:r>
          </a:p>
        </p:txBody>
      </p:sp>
    </p:spTree>
    <p:extLst>
      <p:ext uri="{BB962C8B-B14F-4D97-AF65-F5344CB8AC3E}">
        <p14:creationId xmlns:p14="http://schemas.microsoft.com/office/powerpoint/2010/main" val="1282325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6648E-E17F-01A8-BB4A-2A162DF5E6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B9892C-7936-3129-57A1-BEA4519DBD2C}"/>
              </a:ext>
            </a:extLst>
          </p:cNvPr>
          <p:cNvSpPr>
            <a:spLocks noGrp="1"/>
          </p:cNvSpPr>
          <p:nvPr>
            <p:ph type="title"/>
          </p:nvPr>
        </p:nvSpPr>
        <p:spPr/>
        <p:txBody>
          <a:bodyPr/>
          <a:lstStyle/>
          <a:p>
            <a:r>
              <a:rPr lang="en-US" b="1" dirty="0">
                <a:solidFill>
                  <a:schemeClr val="tx1">
                    <a:lumMod val="50000"/>
                    <a:lumOff val="50000"/>
                  </a:schemeClr>
                </a:solidFill>
                <a:latin typeface="Cambria Math" panose="02040503050406030204" pitchFamily="18" charset="0"/>
                <a:ea typeface="Cambria Math" panose="02040503050406030204" pitchFamily="18" charset="0"/>
              </a:rPr>
              <a:t>Amplitude</a:t>
            </a:r>
          </a:p>
        </p:txBody>
      </p:sp>
      <p:sp>
        <p:nvSpPr>
          <p:cNvPr id="3" name="Content Placeholder 2">
            <a:extLst>
              <a:ext uri="{FF2B5EF4-FFF2-40B4-BE49-F238E27FC236}">
                <a16:creationId xmlns:a16="http://schemas.microsoft.com/office/drawing/2014/main" id="{0F2BC047-4690-BE66-2B58-DAD582AB96E2}"/>
              </a:ext>
            </a:extLst>
          </p:cNvPr>
          <p:cNvSpPr>
            <a:spLocks noGrp="1"/>
          </p:cNvSpPr>
          <p:nvPr>
            <p:ph idx="1"/>
          </p:nvPr>
        </p:nvSpPr>
        <p:spPr/>
        <p:txBody>
          <a:bodyPr/>
          <a:lstStyle/>
          <a:p>
            <a:r>
              <a:rPr lang="en-US" dirty="0">
                <a:latin typeface="Cambria Math" panose="02040503050406030204" pitchFamily="18" charset="0"/>
                <a:ea typeface="Cambria Math" panose="02040503050406030204" pitchFamily="18" charset="0"/>
              </a:rPr>
              <a:t>General expression for amplitude:</a:t>
            </a:r>
          </a:p>
          <a:p>
            <a:pPr marL="0" indent="0">
              <a:buNone/>
            </a:pPr>
            <a:endParaRPr lang="en-US" dirty="0">
              <a:latin typeface="Cambria Math" panose="02040503050406030204" pitchFamily="18" charset="0"/>
              <a:ea typeface="Cambria Math" panose="02040503050406030204" pitchFamily="18" charset="0"/>
            </a:endParaRPr>
          </a:p>
        </p:txBody>
      </p:sp>
      <p:sp>
        <p:nvSpPr>
          <p:cNvPr id="4" name="Slide Number Placeholder 3">
            <a:extLst>
              <a:ext uri="{FF2B5EF4-FFF2-40B4-BE49-F238E27FC236}">
                <a16:creationId xmlns:a16="http://schemas.microsoft.com/office/drawing/2014/main" id="{19447575-5AAA-6B78-6DBD-F760608AAD48}"/>
              </a:ext>
            </a:extLst>
          </p:cNvPr>
          <p:cNvSpPr>
            <a:spLocks noGrp="1"/>
          </p:cNvSpPr>
          <p:nvPr>
            <p:ph type="sldNum" sz="quarter" idx="12"/>
          </p:nvPr>
        </p:nvSpPr>
        <p:spPr/>
        <p:txBody>
          <a:bodyPr/>
          <a:lstStyle/>
          <a:p>
            <a:fld id="{D2EFEDA6-2F81-804A-B5E6-66C42CE7D3B0}" type="slidenum">
              <a:rPr lang="en-US" smtClean="0"/>
              <a:t>16</a:t>
            </a:fld>
            <a:endParaRPr lang="en-US"/>
          </a:p>
        </p:txBody>
      </p:sp>
      <p:pic>
        <p:nvPicPr>
          <p:cNvPr id="5" name="Picture 4">
            <a:extLst>
              <a:ext uri="{FF2B5EF4-FFF2-40B4-BE49-F238E27FC236}">
                <a16:creationId xmlns:a16="http://schemas.microsoft.com/office/drawing/2014/main" id="{D1613D56-F61E-FD63-CB7A-3E3CAC59DCDA}"/>
              </a:ext>
            </a:extLst>
          </p:cNvPr>
          <p:cNvPicPr>
            <a:picLocks noChangeAspect="1"/>
          </p:cNvPicPr>
          <p:nvPr/>
        </p:nvPicPr>
        <p:blipFill>
          <a:blip r:embed="rId3"/>
          <a:stretch>
            <a:fillRect/>
          </a:stretch>
        </p:blipFill>
        <p:spPr>
          <a:xfrm>
            <a:off x="3732894" y="2341496"/>
            <a:ext cx="4726211" cy="1599640"/>
          </a:xfrm>
          <a:prstGeom prst="rect">
            <a:avLst/>
          </a:prstGeom>
        </p:spPr>
      </p:pic>
      <p:sp>
        <p:nvSpPr>
          <p:cNvPr id="6" name="Footer Placeholder 5">
            <a:extLst>
              <a:ext uri="{FF2B5EF4-FFF2-40B4-BE49-F238E27FC236}">
                <a16:creationId xmlns:a16="http://schemas.microsoft.com/office/drawing/2014/main" id="{0E06778D-1D4E-CDB1-9953-7C487DCB930F}"/>
              </a:ext>
            </a:extLst>
          </p:cNvPr>
          <p:cNvSpPr>
            <a:spLocks noGrp="1"/>
          </p:cNvSpPr>
          <p:nvPr>
            <p:ph type="ftr" sz="quarter" idx="11"/>
          </p:nvPr>
        </p:nvSpPr>
        <p:spPr/>
        <p:txBody>
          <a:bodyPr/>
          <a:lstStyle/>
          <a:p>
            <a:r>
              <a:rPr lang="en-US"/>
              <a:t>Sarah K. Blask | QGT Collaboration | SCET 2026</a:t>
            </a:r>
          </a:p>
        </p:txBody>
      </p:sp>
    </p:spTree>
    <p:extLst>
      <p:ext uri="{BB962C8B-B14F-4D97-AF65-F5344CB8AC3E}">
        <p14:creationId xmlns:p14="http://schemas.microsoft.com/office/powerpoint/2010/main" val="1510409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5112B-67E7-FF29-8054-3605A0A6409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CF79275-DE1A-F2DF-7216-ABC18A151C39}"/>
              </a:ext>
            </a:extLst>
          </p:cNvPr>
          <p:cNvPicPr>
            <a:picLocks noChangeAspect="1"/>
          </p:cNvPicPr>
          <p:nvPr/>
        </p:nvPicPr>
        <p:blipFill>
          <a:blip r:embed="rId3"/>
          <a:stretch>
            <a:fillRect/>
          </a:stretch>
        </p:blipFill>
        <p:spPr>
          <a:xfrm>
            <a:off x="3732894" y="2341496"/>
            <a:ext cx="4726211" cy="1599640"/>
          </a:xfrm>
          <a:prstGeom prst="rect">
            <a:avLst/>
          </a:prstGeom>
        </p:spPr>
      </p:pic>
      <p:cxnSp>
        <p:nvCxnSpPr>
          <p:cNvPr id="8" name="Straight Arrow Connector 7">
            <a:extLst>
              <a:ext uri="{FF2B5EF4-FFF2-40B4-BE49-F238E27FC236}">
                <a16:creationId xmlns:a16="http://schemas.microsoft.com/office/drawing/2014/main" id="{8ADC55B2-4EDB-1C85-15B1-AE50AB9B7869}"/>
              </a:ext>
            </a:extLst>
          </p:cNvPr>
          <p:cNvCxnSpPr>
            <a:cxnSpLocks/>
            <a:stCxn id="9" idx="1"/>
          </p:cNvCxnSpPr>
          <p:nvPr/>
        </p:nvCxnSpPr>
        <p:spPr>
          <a:xfrm flipH="1">
            <a:off x="8009467" y="2018331"/>
            <a:ext cx="601133" cy="725398"/>
          </a:xfrm>
          <a:prstGeom prst="straightConnector1">
            <a:avLst/>
          </a:prstGeom>
          <a:ln w="57150">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EE3AC01B-5559-1093-F3A6-E82BC6E4D5C8}"/>
              </a:ext>
            </a:extLst>
          </p:cNvPr>
          <p:cNvSpPr>
            <a:spLocks noGrp="1"/>
          </p:cNvSpPr>
          <p:nvPr>
            <p:ph type="title"/>
          </p:nvPr>
        </p:nvSpPr>
        <p:spPr/>
        <p:txBody>
          <a:bodyPr/>
          <a:lstStyle/>
          <a:p>
            <a:r>
              <a:rPr lang="en-US" b="1" dirty="0">
                <a:solidFill>
                  <a:schemeClr val="tx1">
                    <a:lumMod val="50000"/>
                    <a:lumOff val="50000"/>
                  </a:schemeClr>
                </a:solidFill>
                <a:latin typeface="Cambria Math" panose="02040503050406030204" pitchFamily="18" charset="0"/>
                <a:ea typeface="Cambria Math" panose="02040503050406030204" pitchFamily="18" charset="0"/>
              </a:rPr>
              <a:t>Amplitude</a:t>
            </a:r>
          </a:p>
        </p:txBody>
      </p:sp>
      <p:sp>
        <p:nvSpPr>
          <p:cNvPr id="3" name="Content Placeholder 2">
            <a:extLst>
              <a:ext uri="{FF2B5EF4-FFF2-40B4-BE49-F238E27FC236}">
                <a16:creationId xmlns:a16="http://schemas.microsoft.com/office/drawing/2014/main" id="{AFEDE1F3-9D3E-7519-F713-49DC10D43CD6}"/>
              </a:ext>
            </a:extLst>
          </p:cNvPr>
          <p:cNvSpPr>
            <a:spLocks noGrp="1"/>
          </p:cNvSpPr>
          <p:nvPr>
            <p:ph idx="1"/>
          </p:nvPr>
        </p:nvSpPr>
        <p:spPr/>
        <p:txBody>
          <a:bodyPr/>
          <a:lstStyle/>
          <a:p>
            <a:r>
              <a:rPr lang="en-US" dirty="0">
                <a:latin typeface="Cambria Math" panose="02040503050406030204" pitchFamily="18" charset="0"/>
                <a:ea typeface="Cambria Math" panose="02040503050406030204" pitchFamily="18" charset="0"/>
              </a:rPr>
              <a:t>General expression for amplitude:</a:t>
            </a:r>
          </a:p>
          <a:p>
            <a:pPr marL="0" indent="0">
              <a:buNone/>
            </a:pPr>
            <a:endParaRPr lang="en-US" dirty="0">
              <a:latin typeface="Cambria Math" panose="02040503050406030204" pitchFamily="18" charset="0"/>
              <a:ea typeface="Cambria Math" panose="02040503050406030204" pitchFamily="18" charset="0"/>
            </a:endParaRPr>
          </a:p>
        </p:txBody>
      </p:sp>
      <p:sp>
        <p:nvSpPr>
          <p:cNvPr id="4" name="Slide Number Placeholder 3">
            <a:extLst>
              <a:ext uri="{FF2B5EF4-FFF2-40B4-BE49-F238E27FC236}">
                <a16:creationId xmlns:a16="http://schemas.microsoft.com/office/drawing/2014/main" id="{63C65AEB-C387-8F49-00A1-D14A0F30A5D0}"/>
              </a:ext>
            </a:extLst>
          </p:cNvPr>
          <p:cNvSpPr>
            <a:spLocks noGrp="1"/>
          </p:cNvSpPr>
          <p:nvPr>
            <p:ph type="sldNum" sz="quarter" idx="12"/>
          </p:nvPr>
        </p:nvSpPr>
        <p:spPr/>
        <p:txBody>
          <a:bodyPr/>
          <a:lstStyle/>
          <a:p>
            <a:fld id="{D2EFEDA6-2F81-804A-B5E6-66C42CE7D3B0}" type="slidenum">
              <a:rPr lang="en-US" smtClean="0"/>
              <a:t>17</a:t>
            </a:fld>
            <a:endParaRPr lang="en-US"/>
          </a:p>
        </p:txBody>
      </p:sp>
      <p:sp>
        <p:nvSpPr>
          <p:cNvPr id="9" name="TextBox 8">
            <a:extLst>
              <a:ext uri="{FF2B5EF4-FFF2-40B4-BE49-F238E27FC236}">
                <a16:creationId xmlns:a16="http://schemas.microsoft.com/office/drawing/2014/main" id="{76FB6257-D95D-9B8C-C44E-E302EB65E14D}"/>
              </a:ext>
            </a:extLst>
          </p:cNvPr>
          <p:cNvSpPr txBox="1"/>
          <p:nvPr/>
        </p:nvSpPr>
        <p:spPr>
          <a:xfrm>
            <a:off x="8610600" y="1418166"/>
            <a:ext cx="2508504" cy="1200329"/>
          </a:xfrm>
          <a:prstGeom prst="rect">
            <a:avLst/>
          </a:prstGeom>
          <a:noFill/>
        </p:spPr>
        <p:txBody>
          <a:bodyPr wrap="square" rtlCol="0">
            <a:spAutoFit/>
          </a:bodyPr>
          <a:lstStyle/>
          <a:p>
            <a:pPr algn="ctr"/>
            <a:r>
              <a:rPr lang="en-US" b="1" dirty="0">
                <a:solidFill>
                  <a:schemeClr val="accent4">
                    <a:lumMod val="60000"/>
                    <a:lumOff val="40000"/>
                  </a:schemeClr>
                </a:solidFill>
                <a:latin typeface="Cambria Math" panose="02040503050406030204" pitchFamily="18" charset="0"/>
                <a:ea typeface="Cambria Math" panose="02040503050406030204" pitchFamily="18" charset="0"/>
              </a:rPr>
              <a:t>Polarization vectors for incoming/outgoing gluons (will be important later!)</a:t>
            </a:r>
          </a:p>
        </p:txBody>
      </p:sp>
      <p:sp>
        <p:nvSpPr>
          <p:cNvPr id="6" name="Oval 5">
            <a:extLst>
              <a:ext uri="{FF2B5EF4-FFF2-40B4-BE49-F238E27FC236}">
                <a16:creationId xmlns:a16="http://schemas.microsoft.com/office/drawing/2014/main" id="{58596498-179A-8E9B-BCC5-5EB06588D1E6}"/>
              </a:ext>
            </a:extLst>
          </p:cNvPr>
          <p:cNvSpPr/>
          <p:nvPr/>
        </p:nvSpPr>
        <p:spPr>
          <a:xfrm>
            <a:off x="6790266" y="2743729"/>
            <a:ext cx="1702705" cy="740171"/>
          </a:xfrm>
          <a:prstGeom prst="ellipse">
            <a:avLst/>
          </a:prstGeom>
          <a:noFill/>
          <a:ln w="5715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7" name="Footer Placeholder 6">
            <a:extLst>
              <a:ext uri="{FF2B5EF4-FFF2-40B4-BE49-F238E27FC236}">
                <a16:creationId xmlns:a16="http://schemas.microsoft.com/office/drawing/2014/main" id="{E6981938-5EA1-BC1B-B791-A37725810EC4}"/>
              </a:ext>
            </a:extLst>
          </p:cNvPr>
          <p:cNvSpPr>
            <a:spLocks noGrp="1"/>
          </p:cNvSpPr>
          <p:nvPr>
            <p:ph type="ftr" sz="quarter" idx="11"/>
          </p:nvPr>
        </p:nvSpPr>
        <p:spPr/>
        <p:txBody>
          <a:bodyPr/>
          <a:lstStyle/>
          <a:p>
            <a:r>
              <a:rPr lang="en-US"/>
              <a:t>Sarah K. Blask | QGT Collaboration | SCET 2026</a:t>
            </a:r>
          </a:p>
        </p:txBody>
      </p:sp>
    </p:spTree>
    <p:extLst>
      <p:ext uri="{BB962C8B-B14F-4D97-AF65-F5344CB8AC3E}">
        <p14:creationId xmlns:p14="http://schemas.microsoft.com/office/powerpoint/2010/main" val="2771700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3DEC2-F675-FAE6-6C54-B30022AF41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3F7CE2-1B6D-0BE8-4EA0-88C2183718D0}"/>
              </a:ext>
            </a:extLst>
          </p:cNvPr>
          <p:cNvSpPr>
            <a:spLocks noGrp="1"/>
          </p:cNvSpPr>
          <p:nvPr>
            <p:ph type="title"/>
          </p:nvPr>
        </p:nvSpPr>
        <p:spPr/>
        <p:txBody>
          <a:bodyPr/>
          <a:lstStyle/>
          <a:p>
            <a:r>
              <a:rPr lang="en-US" b="1" dirty="0">
                <a:solidFill>
                  <a:schemeClr val="tx1">
                    <a:lumMod val="50000"/>
                    <a:lumOff val="50000"/>
                  </a:schemeClr>
                </a:solidFill>
                <a:latin typeface="Cambria Math" panose="02040503050406030204" pitchFamily="18" charset="0"/>
                <a:ea typeface="Cambria Math" panose="02040503050406030204" pitchFamily="18" charset="0"/>
              </a:rPr>
              <a:t>Amplitude</a:t>
            </a:r>
          </a:p>
        </p:txBody>
      </p:sp>
      <p:sp>
        <p:nvSpPr>
          <p:cNvPr id="3" name="Content Placeholder 2">
            <a:extLst>
              <a:ext uri="{FF2B5EF4-FFF2-40B4-BE49-F238E27FC236}">
                <a16:creationId xmlns:a16="http://schemas.microsoft.com/office/drawing/2014/main" id="{7B3036B5-1B79-EE34-7D2C-EA8156AD8A66}"/>
              </a:ext>
            </a:extLst>
          </p:cNvPr>
          <p:cNvSpPr>
            <a:spLocks noGrp="1"/>
          </p:cNvSpPr>
          <p:nvPr>
            <p:ph idx="1"/>
          </p:nvPr>
        </p:nvSpPr>
        <p:spPr/>
        <p:txBody>
          <a:bodyPr/>
          <a:lstStyle/>
          <a:p>
            <a:r>
              <a:rPr lang="en-US" dirty="0">
                <a:latin typeface="Cambria Math" panose="02040503050406030204" pitchFamily="18" charset="0"/>
                <a:ea typeface="Cambria Math" panose="02040503050406030204" pitchFamily="18" charset="0"/>
              </a:rPr>
              <a:t>General expression for amplitude:</a:t>
            </a:r>
          </a:p>
          <a:p>
            <a:pPr marL="0" indent="0">
              <a:buNone/>
            </a:pPr>
            <a:endParaRPr lang="en-US" dirty="0">
              <a:latin typeface="Cambria Math" panose="02040503050406030204" pitchFamily="18" charset="0"/>
              <a:ea typeface="Cambria Math" panose="02040503050406030204" pitchFamily="18" charset="0"/>
            </a:endParaRPr>
          </a:p>
        </p:txBody>
      </p:sp>
      <p:sp>
        <p:nvSpPr>
          <p:cNvPr id="4" name="Slide Number Placeholder 3">
            <a:extLst>
              <a:ext uri="{FF2B5EF4-FFF2-40B4-BE49-F238E27FC236}">
                <a16:creationId xmlns:a16="http://schemas.microsoft.com/office/drawing/2014/main" id="{61216243-FB85-95F2-B041-26E399A2C14F}"/>
              </a:ext>
            </a:extLst>
          </p:cNvPr>
          <p:cNvSpPr>
            <a:spLocks noGrp="1"/>
          </p:cNvSpPr>
          <p:nvPr>
            <p:ph type="sldNum" sz="quarter" idx="12"/>
          </p:nvPr>
        </p:nvSpPr>
        <p:spPr/>
        <p:txBody>
          <a:bodyPr/>
          <a:lstStyle/>
          <a:p>
            <a:fld id="{D2EFEDA6-2F81-804A-B5E6-66C42CE7D3B0}" type="slidenum">
              <a:rPr lang="en-US" smtClean="0"/>
              <a:t>18</a:t>
            </a:fld>
            <a:endParaRPr lang="en-US"/>
          </a:p>
        </p:txBody>
      </p:sp>
      <p:pic>
        <p:nvPicPr>
          <p:cNvPr id="5" name="Picture 4">
            <a:extLst>
              <a:ext uri="{FF2B5EF4-FFF2-40B4-BE49-F238E27FC236}">
                <a16:creationId xmlns:a16="http://schemas.microsoft.com/office/drawing/2014/main" id="{F2DB5247-223A-839A-193B-67A8FE7BC55A}"/>
              </a:ext>
            </a:extLst>
          </p:cNvPr>
          <p:cNvPicPr>
            <a:picLocks noChangeAspect="1"/>
          </p:cNvPicPr>
          <p:nvPr/>
        </p:nvPicPr>
        <p:blipFill>
          <a:blip r:embed="rId3"/>
          <a:stretch>
            <a:fillRect/>
          </a:stretch>
        </p:blipFill>
        <p:spPr>
          <a:xfrm>
            <a:off x="3732894" y="2341496"/>
            <a:ext cx="4726211" cy="1599640"/>
          </a:xfrm>
          <a:prstGeom prst="rect">
            <a:avLst/>
          </a:prstGeom>
        </p:spPr>
      </p:pic>
      <p:sp>
        <p:nvSpPr>
          <p:cNvPr id="9" name="TextBox 8">
            <a:extLst>
              <a:ext uri="{FF2B5EF4-FFF2-40B4-BE49-F238E27FC236}">
                <a16:creationId xmlns:a16="http://schemas.microsoft.com/office/drawing/2014/main" id="{E755D9C1-42C3-C4E2-3B88-3A6E89E4FFE8}"/>
              </a:ext>
            </a:extLst>
          </p:cNvPr>
          <p:cNvSpPr txBox="1"/>
          <p:nvPr/>
        </p:nvSpPr>
        <p:spPr>
          <a:xfrm>
            <a:off x="8610600" y="1418166"/>
            <a:ext cx="2508504" cy="1200329"/>
          </a:xfrm>
          <a:prstGeom prst="rect">
            <a:avLst/>
          </a:prstGeom>
          <a:noFill/>
        </p:spPr>
        <p:txBody>
          <a:bodyPr wrap="square" rtlCol="0">
            <a:spAutoFit/>
          </a:bodyPr>
          <a:lstStyle/>
          <a:p>
            <a:pPr algn="ctr"/>
            <a:r>
              <a:rPr lang="en-US" b="1" dirty="0">
                <a:solidFill>
                  <a:schemeClr val="accent4">
                    <a:lumMod val="60000"/>
                    <a:lumOff val="40000"/>
                  </a:schemeClr>
                </a:solidFill>
                <a:latin typeface="Cambria Math" panose="02040503050406030204" pitchFamily="18" charset="0"/>
                <a:ea typeface="Cambria Math" panose="02040503050406030204" pitchFamily="18" charset="0"/>
              </a:rPr>
              <a:t>Polarization vectors for incoming/outgoing gluons (will be important later!)</a:t>
            </a:r>
          </a:p>
        </p:txBody>
      </p:sp>
      <p:sp>
        <p:nvSpPr>
          <p:cNvPr id="6" name="Oval 5">
            <a:extLst>
              <a:ext uri="{FF2B5EF4-FFF2-40B4-BE49-F238E27FC236}">
                <a16:creationId xmlns:a16="http://schemas.microsoft.com/office/drawing/2014/main" id="{50BB4DD6-3480-277D-7AF4-CC7A283898CC}"/>
              </a:ext>
            </a:extLst>
          </p:cNvPr>
          <p:cNvSpPr/>
          <p:nvPr/>
        </p:nvSpPr>
        <p:spPr>
          <a:xfrm>
            <a:off x="6790266" y="2743729"/>
            <a:ext cx="1702705" cy="740171"/>
          </a:xfrm>
          <a:prstGeom prst="ellipse">
            <a:avLst/>
          </a:prstGeom>
          <a:noFill/>
          <a:ln w="5715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cxnSp>
        <p:nvCxnSpPr>
          <p:cNvPr id="8" name="Straight Arrow Connector 7">
            <a:extLst>
              <a:ext uri="{FF2B5EF4-FFF2-40B4-BE49-F238E27FC236}">
                <a16:creationId xmlns:a16="http://schemas.microsoft.com/office/drawing/2014/main" id="{4A74A263-1A5A-BE21-D05B-3C65D3BB47AF}"/>
              </a:ext>
            </a:extLst>
          </p:cNvPr>
          <p:cNvCxnSpPr>
            <a:cxnSpLocks/>
            <a:stCxn id="9" idx="1"/>
          </p:cNvCxnSpPr>
          <p:nvPr/>
        </p:nvCxnSpPr>
        <p:spPr>
          <a:xfrm flipH="1">
            <a:off x="8009467" y="2018331"/>
            <a:ext cx="601133" cy="725398"/>
          </a:xfrm>
          <a:prstGeom prst="straightConnector1">
            <a:avLst/>
          </a:prstGeom>
          <a:ln w="57150">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2EE264B-054E-36E9-CABA-02C3CCCFD6A8}"/>
                  </a:ext>
                </a:extLst>
              </p:cNvPr>
              <p:cNvSpPr txBox="1"/>
              <p:nvPr/>
            </p:nvSpPr>
            <p:spPr>
              <a:xfrm>
                <a:off x="3267227" y="4395276"/>
                <a:ext cx="5692316" cy="733791"/>
              </a:xfrm>
              <a:prstGeom prst="rect">
                <a:avLst/>
              </a:prstGeom>
              <a:noFill/>
            </p:spPr>
            <p:txBody>
              <a:bodyPr wrap="square" rtlCol="0">
                <a:spAutoFit/>
              </a:bodyPr>
              <a:lstStyle/>
              <a:p>
                <a:pPr algn="ctr"/>
                <a:r>
                  <a:rPr lang="en-US" b="1" dirty="0">
                    <a:solidFill>
                      <a:schemeClr val="accent5">
                        <a:lumMod val="60000"/>
                        <a:lumOff val="40000"/>
                      </a:schemeClr>
                    </a:solidFill>
                    <a:latin typeface="Cambria Math" panose="02040503050406030204" pitchFamily="18" charset="0"/>
                    <a:ea typeface="Cambria Math" panose="02040503050406030204" pitchFamily="18" charset="0"/>
                  </a:rPr>
                  <a:t>Replace </a:t>
                </a:r>
                <a14:m>
                  <m:oMath xmlns:m="http://schemas.openxmlformats.org/officeDocument/2006/math">
                    <m:r>
                      <a:rPr lang="en-US" b="1" i="1" smtClean="0">
                        <a:solidFill>
                          <a:schemeClr val="accent5">
                            <a:lumMod val="60000"/>
                            <a:lumOff val="40000"/>
                          </a:schemeClr>
                        </a:solidFill>
                        <a:latin typeface="Cambria Math" panose="02040503050406030204" pitchFamily="18" charset="0"/>
                        <a:ea typeface="Cambria Math" panose="02040503050406030204" pitchFamily="18" charset="0"/>
                      </a:rPr>
                      <m:t>𝒗</m:t>
                    </m:r>
                    <m:d>
                      <m:dPr>
                        <m:ctrlPr>
                          <a:rPr lang="en-US" b="1" i="1" smtClean="0">
                            <a:solidFill>
                              <a:schemeClr val="accent5">
                                <a:lumMod val="60000"/>
                                <a:lumOff val="40000"/>
                              </a:schemeClr>
                            </a:solidFill>
                            <a:latin typeface="Cambria Math" panose="02040503050406030204" pitchFamily="18" charset="0"/>
                            <a:ea typeface="Cambria Math" panose="02040503050406030204" pitchFamily="18" charset="0"/>
                          </a:rPr>
                        </m:ctrlPr>
                      </m:dPr>
                      <m:e>
                        <m:sSub>
                          <m:sSubPr>
                            <m:ctrlPr>
                              <a:rPr lang="en-US" b="1" i="1" smtClean="0">
                                <a:solidFill>
                                  <a:schemeClr val="accent5">
                                    <a:lumMod val="60000"/>
                                    <a:lumOff val="40000"/>
                                  </a:schemeClr>
                                </a:solidFill>
                                <a:latin typeface="Cambria Math" panose="02040503050406030204" pitchFamily="18" charset="0"/>
                                <a:ea typeface="Cambria Math" panose="02040503050406030204" pitchFamily="18" charset="0"/>
                              </a:rPr>
                            </m:ctrlPr>
                          </m:sSubPr>
                          <m:e>
                            <m:r>
                              <a:rPr lang="en-US" b="1" i="1" smtClean="0">
                                <a:solidFill>
                                  <a:schemeClr val="accent5">
                                    <a:lumMod val="60000"/>
                                    <a:lumOff val="40000"/>
                                  </a:schemeClr>
                                </a:solidFill>
                                <a:latin typeface="Cambria Math" panose="02040503050406030204" pitchFamily="18" charset="0"/>
                                <a:ea typeface="Cambria Math" panose="02040503050406030204" pitchFamily="18" charset="0"/>
                              </a:rPr>
                              <m:t>𝒑</m:t>
                            </m:r>
                          </m:e>
                          <m:sub>
                            <m:r>
                              <a:rPr lang="en-US" b="1" i="1" smtClean="0">
                                <a:solidFill>
                                  <a:schemeClr val="accent5">
                                    <a:lumMod val="60000"/>
                                    <a:lumOff val="40000"/>
                                  </a:schemeClr>
                                </a:solidFill>
                                <a:latin typeface="Cambria Math" panose="02040503050406030204" pitchFamily="18" charset="0"/>
                                <a:ea typeface="Cambria Math" panose="02040503050406030204" pitchFamily="18" charset="0"/>
                              </a:rPr>
                              <m:t>𝟒</m:t>
                            </m:r>
                          </m:sub>
                        </m:sSub>
                      </m:e>
                    </m:d>
                    <m:acc>
                      <m:accPr>
                        <m:chr m:val="̅"/>
                        <m:ctrlPr>
                          <a:rPr lang="en-US" b="1" i="1" smtClean="0">
                            <a:solidFill>
                              <a:schemeClr val="accent5">
                                <a:lumMod val="60000"/>
                                <a:lumOff val="40000"/>
                              </a:schemeClr>
                            </a:solidFill>
                            <a:latin typeface="Cambria Math" panose="02040503050406030204" pitchFamily="18" charset="0"/>
                            <a:ea typeface="Cambria Math" panose="02040503050406030204" pitchFamily="18" charset="0"/>
                          </a:rPr>
                        </m:ctrlPr>
                      </m:accPr>
                      <m:e>
                        <m:r>
                          <a:rPr lang="en-US" b="1" i="1" smtClean="0">
                            <a:solidFill>
                              <a:schemeClr val="accent5">
                                <a:lumMod val="60000"/>
                                <a:lumOff val="40000"/>
                              </a:schemeClr>
                            </a:solidFill>
                            <a:latin typeface="Cambria Math" panose="02040503050406030204" pitchFamily="18" charset="0"/>
                            <a:ea typeface="Cambria Math" panose="02040503050406030204" pitchFamily="18" charset="0"/>
                          </a:rPr>
                          <m:t>𝒖</m:t>
                        </m:r>
                      </m:e>
                    </m:acc>
                    <m:d>
                      <m:dPr>
                        <m:ctrlPr>
                          <a:rPr lang="en-US" b="1" i="1" dirty="0" smtClean="0">
                            <a:solidFill>
                              <a:schemeClr val="accent5">
                                <a:lumMod val="60000"/>
                                <a:lumOff val="40000"/>
                              </a:schemeClr>
                            </a:solidFill>
                            <a:latin typeface="Cambria Math" panose="02040503050406030204" pitchFamily="18" charset="0"/>
                            <a:ea typeface="Cambria Math" panose="02040503050406030204" pitchFamily="18" charset="0"/>
                          </a:rPr>
                        </m:ctrlPr>
                      </m:dPr>
                      <m:e>
                        <m:sSub>
                          <m:sSubPr>
                            <m:ctrlPr>
                              <a:rPr lang="en-US" b="1" i="1" dirty="0" smtClean="0">
                                <a:solidFill>
                                  <a:schemeClr val="accent5">
                                    <a:lumMod val="60000"/>
                                    <a:lumOff val="40000"/>
                                  </a:schemeClr>
                                </a:solidFill>
                                <a:latin typeface="Cambria Math" panose="02040503050406030204" pitchFamily="18" charset="0"/>
                                <a:ea typeface="Cambria Math" panose="02040503050406030204" pitchFamily="18" charset="0"/>
                              </a:rPr>
                            </m:ctrlPr>
                          </m:sSubPr>
                          <m:e>
                            <m:r>
                              <a:rPr lang="en-US" b="1" i="1" dirty="0" smtClean="0">
                                <a:solidFill>
                                  <a:schemeClr val="accent5">
                                    <a:lumMod val="60000"/>
                                    <a:lumOff val="40000"/>
                                  </a:schemeClr>
                                </a:solidFill>
                                <a:latin typeface="Cambria Math" panose="02040503050406030204" pitchFamily="18" charset="0"/>
                                <a:ea typeface="Cambria Math" panose="02040503050406030204" pitchFamily="18" charset="0"/>
                              </a:rPr>
                              <m:t>𝒑</m:t>
                            </m:r>
                          </m:e>
                          <m:sub>
                            <m:r>
                              <a:rPr lang="en-US" b="1" i="1" dirty="0" smtClean="0">
                                <a:solidFill>
                                  <a:schemeClr val="accent5">
                                    <a:lumMod val="60000"/>
                                    <a:lumOff val="40000"/>
                                  </a:schemeClr>
                                </a:solidFill>
                                <a:latin typeface="Cambria Math" panose="02040503050406030204" pitchFamily="18" charset="0"/>
                                <a:ea typeface="Cambria Math" panose="02040503050406030204" pitchFamily="18" charset="0"/>
                              </a:rPr>
                              <m:t>𝟑</m:t>
                            </m:r>
                          </m:sub>
                        </m:sSub>
                      </m:e>
                    </m:d>
                  </m:oMath>
                </a14:m>
                <a:r>
                  <a:rPr lang="en-US" b="1" dirty="0">
                    <a:solidFill>
                      <a:schemeClr val="accent5">
                        <a:lumMod val="60000"/>
                        <a:lumOff val="40000"/>
                      </a:schemeClr>
                    </a:solidFill>
                    <a:latin typeface="Cambria Math" panose="02040503050406030204" pitchFamily="18" charset="0"/>
                    <a:ea typeface="Cambria Math" panose="02040503050406030204" pitchFamily="18" charset="0"/>
                  </a:rPr>
                  <a:t> with </a:t>
                </a:r>
                <a14:m>
                  <m:oMath xmlns:m="http://schemas.openxmlformats.org/officeDocument/2006/math">
                    <m:sSubSup>
                      <m:sSubSupPr>
                        <m:ctrlPr>
                          <a:rPr lang="en-US" b="1" i="1" smtClean="0">
                            <a:solidFill>
                              <a:schemeClr val="accent5">
                                <a:lumMod val="60000"/>
                                <a:lumOff val="40000"/>
                              </a:schemeClr>
                            </a:solidFill>
                            <a:latin typeface="Cambria Math" panose="02040503050406030204" pitchFamily="18" charset="0"/>
                            <a:ea typeface="Cambria Math" panose="02040503050406030204" pitchFamily="18" charset="0"/>
                          </a:rPr>
                        </m:ctrlPr>
                      </m:sSubSupPr>
                      <m:e>
                        <m:r>
                          <a:rPr lang="en-US" b="1" i="1" smtClean="0">
                            <a:solidFill>
                              <a:schemeClr val="accent5">
                                <a:lumMod val="60000"/>
                                <a:lumOff val="40000"/>
                              </a:schemeClr>
                            </a:solidFill>
                            <a:latin typeface="Cambria Math" panose="02040503050406030204" pitchFamily="18" charset="0"/>
                            <a:ea typeface="Cambria Math" panose="02040503050406030204" pitchFamily="18" charset="0"/>
                          </a:rPr>
                          <m:t>𝚷</m:t>
                        </m:r>
                      </m:e>
                      <m:sub>
                        <m:r>
                          <a:rPr lang="en-US" b="1" i="1" smtClean="0">
                            <a:solidFill>
                              <a:schemeClr val="accent5">
                                <a:lumMod val="60000"/>
                                <a:lumOff val="40000"/>
                              </a:schemeClr>
                            </a:solidFill>
                            <a:latin typeface="Cambria Math" panose="02040503050406030204" pitchFamily="18" charset="0"/>
                            <a:ea typeface="Cambria Math" panose="02040503050406030204" pitchFamily="18" charset="0"/>
                          </a:rPr>
                          <m:t>𝟑</m:t>
                        </m:r>
                      </m:sub>
                      <m:sup>
                        <m:r>
                          <a:rPr lang="en-US" b="1" i="1" smtClean="0">
                            <a:solidFill>
                              <a:schemeClr val="accent5">
                                <a:lumMod val="60000"/>
                                <a:lumOff val="40000"/>
                              </a:schemeClr>
                            </a:solidFill>
                            <a:latin typeface="Cambria Math" panose="02040503050406030204" pitchFamily="18" charset="0"/>
                            <a:ea typeface="Cambria Math" panose="02040503050406030204" pitchFamily="18" charset="0"/>
                          </a:rPr>
                          <m:t>𝑸</m:t>
                        </m:r>
                        <m:acc>
                          <m:accPr>
                            <m:chr m:val="̅"/>
                            <m:ctrlPr>
                              <a:rPr lang="en-US" b="1" i="1" smtClean="0">
                                <a:solidFill>
                                  <a:schemeClr val="accent5">
                                    <a:lumMod val="60000"/>
                                    <a:lumOff val="40000"/>
                                  </a:schemeClr>
                                </a:solidFill>
                                <a:latin typeface="Cambria Math" panose="02040503050406030204" pitchFamily="18" charset="0"/>
                                <a:ea typeface="Cambria Math" panose="02040503050406030204" pitchFamily="18" charset="0"/>
                              </a:rPr>
                            </m:ctrlPr>
                          </m:accPr>
                          <m:e>
                            <m:r>
                              <a:rPr lang="en-US" b="1" i="1" smtClean="0">
                                <a:solidFill>
                                  <a:schemeClr val="accent5">
                                    <a:lumMod val="60000"/>
                                    <a:lumOff val="40000"/>
                                  </a:schemeClr>
                                </a:solidFill>
                                <a:latin typeface="Cambria Math" panose="02040503050406030204" pitchFamily="18" charset="0"/>
                                <a:ea typeface="Cambria Math" panose="02040503050406030204" pitchFamily="18" charset="0"/>
                              </a:rPr>
                              <m:t>𝑸</m:t>
                            </m:r>
                          </m:e>
                        </m:acc>
                      </m:sup>
                    </m:sSubSup>
                    <m:r>
                      <a:rPr lang="en-US" b="1" i="1" smtClean="0">
                        <a:solidFill>
                          <a:schemeClr val="accent5">
                            <a:lumMod val="60000"/>
                            <a:lumOff val="40000"/>
                          </a:schemeClr>
                        </a:solidFill>
                        <a:latin typeface="Cambria Math" panose="02040503050406030204" pitchFamily="18" charset="0"/>
                        <a:ea typeface="Cambria Math" panose="02040503050406030204" pitchFamily="18" charset="0"/>
                      </a:rPr>
                      <m:t>(</m:t>
                    </m:r>
                    <m:sSub>
                      <m:sSubPr>
                        <m:ctrlPr>
                          <a:rPr lang="en-US" b="1" i="1" smtClean="0">
                            <a:solidFill>
                              <a:schemeClr val="accent5">
                                <a:lumMod val="60000"/>
                                <a:lumOff val="40000"/>
                              </a:schemeClr>
                            </a:solidFill>
                            <a:latin typeface="Cambria Math" panose="02040503050406030204" pitchFamily="18" charset="0"/>
                            <a:ea typeface="Cambria Math" panose="02040503050406030204" pitchFamily="18" charset="0"/>
                          </a:rPr>
                        </m:ctrlPr>
                      </m:sSubPr>
                      <m:e>
                        <m:r>
                          <a:rPr lang="en-US" b="1" i="1" smtClean="0">
                            <a:solidFill>
                              <a:schemeClr val="accent5">
                                <a:lumMod val="60000"/>
                                <a:lumOff val="40000"/>
                              </a:schemeClr>
                            </a:solidFill>
                            <a:latin typeface="Cambria Math" panose="02040503050406030204" pitchFamily="18" charset="0"/>
                            <a:ea typeface="Cambria Math" panose="02040503050406030204" pitchFamily="18" charset="0"/>
                          </a:rPr>
                          <m:t>𝒑</m:t>
                        </m:r>
                      </m:e>
                      <m:sub>
                        <m:r>
                          <a:rPr lang="en-US" b="1" i="1" smtClean="0">
                            <a:solidFill>
                              <a:schemeClr val="accent5">
                                <a:lumMod val="60000"/>
                                <a:lumOff val="40000"/>
                              </a:schemeClr>
                            </a:solidFill>
                            <a:latin typeface="Cambria Math" panose="02040503050406030204" pitchFamily="18" charset="0"/>
                            <a:ea typeface="Cambria Math" panose="02040503050406030204" pitchFamily="18" charset="0"/>
                          </a:rPr>
                          <m:t>𝟒</m:t>
                        </m:r>
                      </m:sub>
                    </m:sSub>
                    <m:r>
                      <a:rPr lang="en-US" b="1" i="1" smtClean="0">
                        <a:solidFill>
                          <a:schemeClr val="accent5">
                            <a:lumMod val="60000"/>
                            <a:lumOff val="40000"/>
                          </a:schemeClr>
                        </a:solidFill>
                        <a:latin typeface="Cambria Math" panose="02040503050406030204" pitchFamily="18" charset="0"/>
                        <a:ea typeface="Cambria Math" panose="02040503050406030204" pitchFamily="18" charset="0"/>
                      </a:rPr>
                      <m:t>,</m:t>
                    </m:r>
                    <m:sSub>
                      <m:sSubPr>
                        <m:ctrlPr>
                          <a:rPr lang="en-US" b="1" i="1" smtClean="0">
                            <a:solidFill>
                              <a:schemeClr val="accent5">
                                <a:lumMod val="60000"/>
                                <a:lumOff val="40000"/>
                              </a:schemeClr>
                            </a:solidFill>
                            <a:latin typeface="Cambria Math" panose="02040503050406030204" pitchFamily="18" charset="0"/>
                            <a:ea typeface="Cambria Math" panose="02040503050406030204" pitchFamily="18" charset="0"/>
                          </a:rPr>
                        </m:ctrlPr>
                      </m:sSubPr>
                      <m:e>
                        <m:r>
                          <a:rPr lang="en-US" b="1" i="1" smtClean="0">
                            <a:solidFill>
                              <a:schemeClr val="accent5">
                                <a:lumMod val="60000"/>
                                <a:lumOff val="40000"/>
                              </a:schemeClr>
                            </a:solidFill>
                            <a:latin typeface="Cambria Math" panose="02040503050406030204" pitchFamily="18" charset="0"/>
                            <a:ea typeface="Cambria Math" panose="02040503050406030204" pitchFamily="18" charset="0"/>
                          </a:rPr>
                          <m:t>𝒑</m:t>
                        </m:r>
                      </m:e>
                      <m:sub>
                        <m:r>
                          <a:rPr lang="en-US" b="1" i="1" smtClean="0">
                            <a:solidFill>
                              <a:schemeClr val="accent5">
                                <a:lumMod val="60000"/>
                                <a:lumOff val="40000"/>
                              </a:schemeClr>
                            </a:solidFill>
                            <a:latin typeface="Cambria Math" panose="02040503050406030204" pitchFamily="18" charset="0"/>
                            <a:ea typeface="Cambria Math" panose="02040503050406030204" pitchFamily="18" charset="0"/>
                          </a:rPr>
                          <m:t>𝟑</m:t>
                        </m:r>
                      </m:sub>
                    </m:sSub>
                    <m:r>
                      <a:rPr lang="en-US" b="1" i="1" smtClean="0">
                        <a:solidFill>
                          <a:schemeClr val="accent5">
                            <a:lumMod val="60000"/>
                            <a:lumOff val="40000"/>
                          </a:schemeClr>
                        </a:solidFill>
                        <a:latin typeface="Cambria Math" panose="02040503050406030204" pitchFamily="18" charset="0"/>
                        <a:ea typeface="Cambria Math" panose="02040503050406030204" pitchFamily="18" charset="0"/>
                      </a:rPr>
                      <m:t>)</m:t>
                    </m:r>
                  </m:oMath>
                </a14:m>
                <a:r>
                  <a:rPr lang="en-US" b="1" dirty="0">
                    <a:solidFill>
                      <a:schemeClr val="accent5">
                        <a:lumMod val="60000"/>
                        <a:lumOff val="40000"/>
                      </a:schemeClr>
                    </a:solidFill>
                    <a:latin typeface="Cambria Math" panose="02040503050406030204" pitchFamily="18" charset="0"/>
                    <a:ea typeface="Cambria Math" panose="02040503050406030204" pitchFamily="18" charset="0"/>
                  </a:rPr>
                  <a:t> – a spin triplet, color singlet projector – to obtain LDME </a:t>
                </a:r>
              </a:p>
            </p:txBody>
          </p:sp>
        </mc:Choice>
        <mc:Fallback xmlns="">
          <p:sp>
            <p:nvSpPr>
              <p:cNvPr id="13" name="TextBox 12">
                <a:extLst>
                  <a:ext uri="{FF2B5EF4-FFF2-40B4-BE49-F238E27FC236}">
                    <a16:creationId xmlns:a16="http://schemas.microsoft.com/office/drawing/2014/main" id="{D2EE264B-054E-36E9-CABA-02C3CCCFD6A8}"/>
                  </a:ext>
                </a:extLst>
              </p:cNvPr>
              <p:cNvSpPr txBox="1">
                <a:spLocks noRot="1" noChangeAspect="1" noMove="1" noResize="1" noEditPoints="1" noAdjustHandles="1" noChangeArrowheads="1" noChangeShapeType="1" noTextEdit="1"/>
              </p:cNvSpPr>
              <p:nvPr/>
            </p:nvSpPr>
            <p:spPr>
              <a:xfrm>
                <a:off x="3267227" y="4395276"/>
                <a:ext cx="5692316" cy="733791"/>
              </a:xfrm>
              <a:prstGeom prst="rect">
                <a:avLst/>
              </a:prstGeom>
              <a:blipFill>
                <a:blip r:embed="rId4"/>
                <a:stretch>
                  <a:fillRect r="-445" b="-12069"/>
                </a:stretch>
              </a:blipFill>
            </p:spPr>
            <p:txBody>
              <a:bodyPr/>
              <a:lstStyle/>
              <a:p>
                <a:r>
                  <a:rPr lang="en-US">
                    <a:noFill/>
                  </a:rPr>
                  <a:t> </a:t>
                </a:r>
              </a:p>
            </p:txBody>
          </p:sp>
        </mc:Fallback>
      </mc:AlternateContent>
      <p:sp>
        <p:nvSpPr>
          <p:cNvPr id="16" name="Oval 15">
            <a:extLst>
              <a:ext uri="{FF2B5EF4-FFF2-40B4-BE49-F238E27FC236}">
                <a16:creationId xmlns:a16="http://schemas.microsoft.com/office/drawing/2014/main" id="{689404D3-27BD-096E-0BF3-2694637B229D}"/>
              </a:ext>
            </a:extLst>
          </p:cNvPr>
          <p:cNvSpPr/>
          <p:nvPr/>
        </p:nvSpPr>
        <p:spPr>
          <a:xfrm>
            <a:off x="5377239" y="2758456"/>
            <a:ext cx="1413027" cy="740171"/>
          </a:xfrm>
          <a:prstGeom prst="ellipse">
            <a:avLst/>
          </a:prstGeom>
          <a:noFill/>
          <a:ln w="5715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6AE13F03-1885-4DFB-1B32-F06380A66DE8}"/>
              </a:ext>
            </a:extLst>
          </p:cNvPr>
          <p:cNvCxnSpPr>
            <a:cxnSpLocks/>
          </p:cNvCxnSpPr>
          <p:nvPr/>
        </p:nvCxnSpPr>
        <p:spPr>
          <a:xfrm flipV="1">
            <a:off x="6113385" y="3657600"/>
            <a:ext cx="0" cy="711200"/>
          </a:xfrm>
          <a:prstGeom prst="straightConnector1">
            <a:avLst/>
          </a:prstGeom>
          <a:ln w="57150">
            <a:solidFill>
              <a:schemeClr val="accent5">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21" name="Picture 20">
            <a:extLst>
              <a:ext uri="{FF2B5EF4-FFF2-40B4-BE49-F238E27FC236}">
                <a16:creationId xmlns:a16="http://schemas.microsoft.com/office/drawing/2014/main" id="{BB3F39DF-F732-9C3F-A62F-A9E6D0579BE4}"/>
              </a:ext>
            </a:extLst>
          </p:cNvPr>
          <p:cNvPicPr>
            <a:picLocks noChangeAspect="1"/>
          </p:cNvPicPr>
          <p:nvPr/>
        </p:nvPicPr>
        <p:blipFill>
          <a:blip r:embed="rId5"/>
          <a:stretch>
            <a:fillRect/>
          </a:stretch>
        </p:blipFill>
        <p:spPr>
          <a:xfrm>
            <a:off x="1258246" y="5336427"/>
            <a:ext cx="9710278" cy="893732"/>
          </a:xfrm>
          <a:prstGeom prst="rect">
            <a:avLst/>
          </a:prstGeom>
          <a:ln w="57150">
            <a:solidFill>
              <a:schemeClr val="accent5">
                <a:lumMod val="60000"/>
                <a:lumOff val="40000"/>
              </a:schemeClr>
            </a:solidFill>
          </a:ln>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45ABE22-2306-9D19-4E0B-5446CE2EE6B0}"/>
                  </a:ext>
                </a:extLst>
              </p:cNvPr>
              <p:cNvSpPr txBox="1"/>
              <p:nvPr/>
            </p:nvSpPr>
            <p:spPr>
              <a:xfrm>
                <a:off x="778029" y="3088505"/>
                <a:ext cx="2489198" cy="147732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b="1" i="1" dirty="0" smtClean="0">
                              <a:solidFill>
                                <a:schemeClr val="accent5">
                                  <a:lumMod val="60000"/>
                                  <a:lumOff val="40000"/>
                                </a:schemeClr>
                              </a:solidFill>
                              <a:latin typeface="Cambria Math" panose="02040503050406030204" pitchFamily="18" charset="0"/>
                              <a:ea typeface="Cambria Math" panose="02040503050406030204" pitchFamily="18" charset="0"/>
                            </a:rPr>
                          </m:ctrlPr>
                        </m:sSubPr>
                        <m:e>
                          <m:r>
                            <a:rPr lang="en-US" b="1" i="1" dirty="0" smtClean="0">
                              <a:solidFill>
                                <a:schemeClr val="accent5">
                                  <a:lumMod val="60000"/>
                                  <a:lumOff val="40000"/>
                                </a:schemeClr>
                              </a:solidFill>
                              <a:latin typeface="Cambria Math" panose="02040503050406030204" pitchFamily="18" charset="0"/>
                              <a:ea typeface="Cambria Math" panose="02040503050406030204" pitchFamily="18" charset="0"/>
                            </a:rPr>
                            <m:t>𝑵</m:t>
                          </m:r>
                        </m:e>
                        <m:sub>
                          <m:r>
                            <a:rPr lang="en-US" b="1" i="1" dirty="0" smtClean="0">
                              <a:solidFill>
                                <a:schemeClr val="accent5">
                                  <a:lumMod val="60000"/>
                                  <a:lumOff val="40000"/>
                                </a:schemeClr>
                              </a:solidFill>
                              <a:latin typeface="Cambria Math" panose="02040503050406030204" pitchFamily="18" charset="0"/>
                              <a:ea typeface="Cambria Math" panose="02040503050406030204" pitchFamily="18" charset="0"/>
                            </a:rPr>
                            <m:t>𝑪</m:t>
                          </m:r>
                        </m:sub>
                      </m:sSub>
                      <m:r>
                        <a:rPr lang="en-US" b="1" i="1" dirty="0" smtClean="0">
                          <a:solidFill>
                            <a:schemeClr val="accent5">
                              <a:lumMod val="60000"/>
                              <a:lumOff val="40000"/>
                            </a:schemeClr>
                          </a:solidFill>
                          <a:latin typeface="Cambria Math" panose="02040503050406030204" pitchFamily="18" charset="0"/>
                          <a:ea typeface="Cambria Math" panose="02040503050406030204" pitchFamily="18" charset="0"/>
                        </a:rPr>
                        <m:t>=</m:t>
                      </m:r>
                      <m:r>
                        <a:rPr lang="en-US" b="1" i="1" dirty="0" smtClean="0">
                          <a:solidFill>
                            <a:schemeClr val="accent5">
                              <a:lumMod val="60000"/>
                              <a:lumOff val="40000"/>
                            </a:schemeClr>
                          </a:solidFill>
                          <a:latin typeface="Cambria Math" panose="02040503050406030204" pitchFamily="18" charset="0"/>
                          <a:ea typeface="Cambria Math" panose="02040503050406030204" pitchFamily="18" charset="0"/>
                        </a:rPr>
                        <m:t>𝟑</m:t>
                      </m:r>
                    </m:oMath>
                  </m:oMathPara>
                </a14:m>
                <a:endParaRPr lang="en-US" b="1" dirty="0">
                  <a:solidFill>
                    <a:schemeClr val="accent5">
                      <a:lumMod val="60000"/>
                      <a:lumOff val="40000"/>
                    </a:schemeClr>
                  </a:solidFill>
                  <a:latin typeface="Cambria Math" panose="02040503050406030204" pitchFamily="18" charset="0"/>
                  <a:ea typeface="Cambria Math" panose="02040503050406030204" pitchFamily="18" charset="0"/>
                </a:endParaRPr>
              </a:p>
              <a:p>
                <a:pPr algn="ctr"/>
                <a14:m>
                  <m:oMath xmlns:m="http://schemas.openxmlformats.org/officeDocument/2006/math">
                    <m:sSubSup>
                      <m:sSubSupPr>
                        <m:ctrlPr>
                          <a:rPr lang="en-US" b="1" i="1" smtClean="0">
                            <a:solidFill>
                              <a:schemeClr val="accent5">
                                <a:lumMod val="60000"/>
                                <a:lumOff val="40000"/>
                              </a:schemeClr>
                            </a:solidFill>
                            <a:latin typeface="Cambria Math" panose="02040503050406030204" pitchFamily="18" charset="0"/>
                            <a:ea typeface="Cambria Math" panose="02040503050406030204" pitchFamily="18" charset="0"/>
                          </a:rPr>
                        </m:ctrlPr>
                      </m:sSubSupPr>
                      <m:e>
                        <m:r>
                          <a:rPr lang="en-US" b="1" i="1" smtClean="0">
                            <a:solidFill>
                              <a:schemeClr val="accent5">
                                <a:lumMod val="60000"/>
                                <a:lumOff val="40000"/>
                              </a:schemeClr>
                            </a:solidFill>
                            <a:latin typeface="Cambria Math" panose="02040503050406030204" pitchFamily="18" charset="0"/>
                            <a:ea typeface="Cambria Math" panose="02040503050406030204" pitchFamily="18" charset="0"/>
                          </a:rPr>
                          <m:t>𝜺</m:t>
                        </m:r>
                      </m:e>
                      <m:sub>
                        <m:r>
                          <a:rPr lang="en-US" b="1" i="1" smtClean="0">
                            <a:solidFill>
                              <a:schemeClr val="accent5">
                                <a:lumMod val="60000"/>
                                <a:lumOff val="40000"/>
                              </a:schemeClr>
                            </a:solidFill>
                            <a:latin typeface="Cambria Math" panose="02040503050406030204" pitchFamily="18" charset="0"/>
                            <a:ea typeface="Cambria Math" panose="02040503050406030204" pitchFamily="18" charset="0"/>
                          </a:rPr>
                          <m:t>𝑽</m:t>
                        </m:r>
                      </m:sub>
                      <m:sup>
                        <m:r>
                          <a:rPr lang="en-US" b="1" i="1" smtClean="0">
                            <a:solidFill>
                              <a:schemeClr val="accent5">
                                <a:lumMod val="60000"/>
                                <a:lumOff val="40000"/>
                              </a:schemeClr>
                            </a:solidFill>
                            <a:latin typeface="Cambria Math" panose="02040503050406030204" pitchFamily="18" charset="0"/>
                            <a:ea typeface="Cambria Math" panose="02040503050406030204" pitchFamily="18" charset="0"/>
                          </a:rPr>
                          <m:t>∗</m:t>
                        </m:r>
                      </m:sup>
                    </m:sSubSup>
                  </m:oMath>
                </a14:m>
                <a:r>
                  <a:rPr lang="en-US" b="1" dirty="0">
                    <a:solidFill>
                      <a:schemeClr val="accent5">
                        <a:lumMod val="60000"/>
                        <a:lumOff val="40000"/>
                      </a:schemeClr>
                    </a:solidFill>
                    <a:latin typeface="Cambria Math" panose="02040503050406030204" pitchFamily="18" charset="0"/>
                    <a:ea typeface="Cambria Math" panose="02040503050406030204" pitchFamily="18" charset="0"/>
                  </a:rPr>
                  <a:t>: quarkonium spin polarization vector,</a:t>
                </a:r>
              </a:p>
              <a:p>
                <a:pPr algn="ctr"/>
                <a14:m>
                  <m:oMathPara xmlns:m="http://schemas.openxmlformats.org/officeDocument/2006/math">
                    <m:oMathParaPr>
                      <m:jc m:val="centerGroup"/>
                    </m:oMathParaPr>
                    <m:oMath xmlns:m="http://schemas.openxmlformats.org/officeDocument/2006/math">
                      <m:sSubSup>
                        <m:sSubSupPr>
                          <m:ctrlPr>
                            <a:rPr lang="en-US" b="1" i="1" smtClean="0">
                              <a:solidFill>
                                <a:schemeClr val="accent5">
                                  <a:lumMod val="60000"/>
                                  <a:lumOff val="40000"/>
                                </a:schemeClr>
                              </a:solidFill>
                              <a:latin typeface="Cambria Math" panose="02040503050406030204" pitchFamily="18" charset="0"/>
                              <a:ea typeface="Cambria Math" panose="02040503050406030204" pitchFamily="18" charset="0"/>
                            </a:rPr>
                          </m:ctrlPr>
                        </m:sSubSupPr>
                        <m:e>
                          <m:r>
                            <a:rPr lang="en-US" b="1" i="1" smtClean="0">
                              <a:solidFill>
                                <a:schemeClr val="accent5">
                                  <a:lumMod val="60000"/>
                                  <a:lumOff val="40000"/>
                                </a:schemeClr>
                              </a:solidFill>
                              <a:latin typeface="Cambria Math" panose="02040503050406030204" pitchFamily="18" charset="0"/>
                              <a:ea typeface="Cambria Math" panose="02040503050406030204" pitchFamily="18" charset="0"/>
                            </a:rPr>
                            <m:t>𝜺</m:t>
                          </m:r>
                        </m:e>
                        <m:sub>
                          <m:r>
                            <a:rPr lang="en-US" b="1" i="1" smtClean="0">
                              <a:solidFill>
                                <a:schemeClr val="accent5">
                                  <a:lumMod val="60000"/>
                                  <a:lumOff val="40000"/>
                                </a:schemeClr>
                              </a:solidFill>
                              <a:latin typeface="Cambria Math" panose="02040503050406030204" pitchFamily="18" charset="0"/>
                              <a:ea typeface="Cambria Math" panose="02040503050406030204" pitchFamily="18" charset="0"/>
                            </a:rPr>
                            <m:t>𝑽</m:t>
                          </m:r>
                        </m:sub>
                        <m:sup>
                          <m:r>
                            <a:rPr lang="en-US" b="1" i="1" smtClean="0">
                              <a:solidFill>
                                <a:schemeClr val="accent5">
                                  <a:lumMod val="60000"/>
                                  <a:lumOff val="40000"/>
                                </a:schemeClr>
                              </a:solidFill>
                              <a:latin typeface="Cambria Math" panose="02040503050406030204" pitchFamily="18" charset="0"/>
                              <a:ea typeface="Cambria Math" panose="02040503050406030204" pitchFamily="18" charset="0"/>
                            </a:rPr>
                            <m:t>∗</m:t>
                          </m:r>
                        </m:sup>
                      </m:sSubSup>
                      <m:r>
                        <a:rPr lang="en-US" b="1" i="1" smtClean="0">
                          <a:solidFill>
                            <a:schemeClr val="accent5">
                              <a:lumMod val="60000"/>
                              <a:lumOff val="40000"/>
                            </a:schemeClr>
                          </a:solidFill>
                          <a:latin typeface="Cambria Math" panose="02040503050406030204" pitchFamily="18" charset="0"/>
                          <a:ea typeface="Cambria Math" panose="02040503050406030204" pitchFamily="18" charset="0"/>
                        </a:rPr>
                        <m:t>⋅</m:t>
                      </m:r>
                      <m:sSub>
                        <m:sSubPr>
                          <m:ctrlPr>
                            <a:rPr lang="en-US" b="1" i="1" smtClean="0">
                              <a:solidFill>
                                <a:schemeClr val="accent5">
                                  <a:lumMod val="60000"/>
                                  <a:lumOff val="40000"/>
                                </a:schemeClr>
                              </a:solidFill>
                              <a:latin typeface="Cambria Math" panose="02040503050406030204" pitchFamily="18" charset="0"/>
                              <a:ea typeface="Cambria Math" panose="02040503050406030204" pitchFamily="18" charset="0"/>
                            </a:rPr>
                          </m:ctrlPr>
                        </m:sSubPr>
                        <m:e>
                          <m:r>
                            <a:rPr lang="en-US" b="1" i="1" smtClean="0">
                              <a:solidFill>
                                <a:schemeClr val="accent5">
                                  <a:lumMod val="60000"/>
                                  <a:lumOff val="40000"/>
                                </a:schemeClr>
                              </a:solidFill>
                              <a:latin typeface="Cambria Math" panose="02040503050406030204" pitchFamily="18" charset="0"/>
                              <a:ea typeface="Cambria Math" panose="02040503050406030204" pitchFamily="18" charset="0"/>
                            </a:rPr>
                            <m:t>𝜺</m:t>
                          </m:r>
                        </m:e>
                        <m:sub>
                          <m:r>
                            <a:rPr lang="en-US" b="1" i="1" smtClean="0">
                              <a:solidFill>
                                <a:schemeClr val="accent5">
                                  <a:lumMod val="60000"/>
                                  <a:lumOff val="40000"/>
                                </a:schemeClr>
                              </a:solidFill>
                              <a:latin typeface="Cambria Math" panose="02040503050406030204" pitchFamily="18" charset="0"/>
                              <a:ea typeface="Cambria Math" panose="02040503050406030204" pitchFamily="18" charset="0"/>
                            </a:rPr>
                            <m:t>𝑽</m:t>
                          </m:r>
                        </m:sub>
                      </m:sSub>
                      <m:r>
                        <a:rPr lang="en-US" b="1" i="1" smtClean="0">
                          <a:solidFill>
                            <a:schemeClr val="accent5">
                              <a:lumMod val="60000"/>
                              <a:lumOff val="40000"/>
                            </a:schemeClr>
                          </a:solidFill>
                          <a:latin typeface="Cambria Math" panose="02040503050406030204" pitchFamily="18" charset="0"/>
                          <a:ea typeface="Cambria Math" panose="02040503050406030204" pitchFamily="18" charset="0"/>
                        </a:rPr>
                        <m:t>=−</m:t>
                      </m:r>
                      <m:r>
                        <a:rPr lang="en-US" b="1" i="1" smtClean="0">
                          <a:solidFill>
                            <a:schemeClr val="accent5">
                              <a:lumMod val="60000"/>
                              <a:lumOff val="40000"/>
                            </a:schemeClr>
                          </a:solidFill>
                          <a:latin typeface="Cambria Math" panose="02040503050406030204" pitchFamily="18" charset="0"/>
                          <a:ea typeface="Cambria Math" panose="02040503050406030204" pitchFamily="18" charset="0"/>
                        </a:rPr>
                        <m:t>𝟏</m:t>
                      </m:r>
                    </m:oMath>
                  </m:oMathPara>
                </a14:m>
                <a:endParaRPr lang="en-US" b="1" dirty="0">
                  <a:solidFill>
                    <a:schemeClr val="accent5">
                      <a:lumMod val="60000"/>
                      <a:lumOff val="40000"/>
                    </a:schemeClr>
                  </a:solidFill>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US" b="1" i="1" smtClean="0">
                              <a:solidFill>
                                <a:schemeClr val="accent5">
                                  <a:lumMod val="60000"/>
                                  <a:lumOff val="40000"/>
                                </a:schemeClr>
                              </a:solidFill>
                              <a:latin typeface="Cambria Math" panose="02040503050406030204" pitchFamily="18" charset="0"/>
                              <a:ea typeface="Cambria Math" panose="02040503050406030204" pitchFamily="18" charset="0"/>
                            </a:rPr>
                          </m:ctrlPr>
                        </m:sSubPr>
                        <m:e>
                          <m:r>
                            <a:rPr lang="en-US" b="1" i="1" smtClean="0">
                              <a:solidFill>
                                <a:schemeClr val="accent5">
                                  <a:lumMod val="60000"/>
                                  <a:lumOff val="40000"/>
                                </a:schemeClr>
                              </a:solidFill>
                              <a:latin typeface="Cambria Math" panose="02040503050406030204" pitchFamily="18" charset="0"/>
                              <a:ea typeface="Cambria Math" panose="02040503050406030204" pitchFamily="18" charset="0"/>
                            </a:rPr>
                            <m:t>𝑷</m:t>
                          </m:r>
                        </m:e>
                        <m:sub>
                          <m:r>
                            <a:rPr lang="en-US" b="1" i="1" smtClean="0">
                              <a:solidFill>
                                <a:schemeClr val="accent5">
                                  <a:lumMod val="60000"/>
                                  <a:lumOff val="40000"/>
                                </a:schemeClr>
                              </a:solidFill>
                              <a:latin typeface="Cambria Math" panose="02040503050406030204" pitchFamily="18" charset="0"/>
                              <a:ea typeface="Cambria Math" panose="02040503050406030204" pitchFamily="18" charset="0"/>
                            </a:rPr>
                            <m:t>𝑽</m:t>
                          </m:r>
                        </m:sub>
                      </m:sSub>
                      <m:r>
                        <a:rPr lang="en-US" b="1" i="1" smtClean="0">
                          <a:solidFill>
                            <a:schemeClr val="accent5">
                              <a:lumMod val="60000"/>
                              <a:lumOff val="40000"/>
                            </a:schemeClr>
                          </a:solidFill>
                          <a:latin typeface="Cambria Math" panose="02040503050406030204" pitchFamily="18" charset="0"/>
                          <a:ea typeface="Cambria Math" panose="02040503050406030204" pitchFamily="18" charset="0"/>
                        </a:rPr>
                        <m:t>⋅</m:t>
                      </m:r>
                      <m:sSub>
                        <m:sSubPr>
                          <m:ctrlPr>
                            <a:rPr lang="en-US" b="1" i="1">
                              <a:solidFill>
                                <a:schemeClr val="accent5">
                                  <a:lumMod val="60000"/>
                                  <a:lumOff val="40000"/>
                                </a:schemeClr>
                              </a:solidFill>
                              <a:latin typeface="Cambria Math" panose="02040503050406030204" pitchFamily="18" charset="0"/>
                              <a:ea typeface="Cambria Math" panose="02040503050406030204" pitchFamily="18" charset="0"/>
                            </a:rPr>
                          </m:ctrlPr>
                        </m:sSubPr>
                        <m:e>
                          <m:r>
                            <a:rPr lang="en-US" b="1" i="1">
                              <a:solidFill>
                                <a:schemeClr val="accent5">
                                  <a:lumMod val="60000"/>
                                  <a:lumOff val="40000"/>
                                </a:schemeClr>
                              </a:solidFill>
                              <a:latin typeface="Cambria Math" panose="02040503050406030204" pitchFamily="18" charset="0"/>
                              <a:ea typeface="Cambria Math" panose="02040503050406030204" pitchFamily="18" charset="0"/>
                            </a:rPr>
                            <m:t>𝜺</m:t>
                          </m:r>
                        </m:e>
                        <m:sub>
                          <m:r>
                            <a:rPr lang="en-US" b="1" i="1">
                              <a:solidFill>
                                <a:schemeClr val="accent5">
                                  <a:lumMod val="60000"/>
                                  <a:lumOff val="40000"/>
                                </a:schemeClr>
                              </a:solidFill>
                              <a:latin typeface="Cambria Math" panose="02040503050406030204" pitchFamily="18" charset="0"/>
                              <a:ea typeface="Cambria Math" panose="02040503050406030204" pitchFamily="18" charset="0"/>
                            </a:rPr>
                            <m:t>𝑽</m:t>
                          </m:r>
                        </m:sub>
                      </m:sSub>
                      <m:r>
                        <a:rPr lang="en-US" b="1" i="1" smtClean="0">
                          <a:solidFill>
                            <a:schemeClr val="accent5">
                              <a:lumMod val="60000"/>
                              <a:lumOff val="40000"/>
                            </a:schemeClr>
                          </a:solidFill>
                          <a:latin typeface="Cambria Math" panose="02040503050406030204" pitchFamily="18" charset="0"/>
                          <a:ea typeface="Cambria Math" panose="02040503050406030204" pitchFamily="18" charset="0"/>
                        </a:rPr>
                        <m:t>=</m:t>
                      </m:r>
                      <m:r>
                        <a:rPr lang="en-US" b="1" i="1" smtClean="0">
                          <a:solidFill>
                            <a:schemeClr val="accent5">
                              <a:lumMod val="60000"/>
                              <a:lumOff val="40000"/>
                            </a:schemeClr>
                          </a:solidFill>
                          <a:latin typeface="Cambria Math" panose="02040503050406030204" pitchFamily="18" charset="0"/>
                          <a:ea typeface="Cambria Math" panose="02040503050406030204" pitchFamily="18" charset="0"/>
                        </a:rPr>
                        <m:t>𝟎</m:t>
                      </m:r>
                    </m:oMath>
                  </m:oMathPara>
                </a14:m>
                <a:endParaRPr lang="en-US" b="1" dirty="0">
                  <a:solidFill>
                    <a:schemeClr val="accent5">
                      <a:lumMod val="60000"/>
                      <a:lumOff val="40000"/>
                    </a:schemeClr>
                  </a:solidFill>
                  <a:latin typeface="Cambria Math" panose="02040503050406030204" pitchFamily="18" charset="0"/>
                  <a:ea typeface="Cambria Math" panose="02040503050406030204" pitchFamily="18" charset="0"/>
                </a:endParaRPr>
              </a:p>
            </p:txBody>
          </p:sp>
        </mc:Choice>
        <mc:Fallback xmlns="">
          <p:sp>
            <p:nvSpPr>
              <p:cNvPr id="7" name="TextBox 6">
                <a:extLst>
                  <a:ext uri="{FF2B5EF4-FFF2-40B4-BE49-F238E27FC236}">
                    <a16:creationId xmlns:a16="http://schemas.microsoft.com/office/drawing/2014/main" id="{345ABE22-2306-9D19-4E0B-5446CE2EE6B0}"/>
                  </a:ext>
                </a:extLst>
              </p:cNvPr>
              <p:cNvSpPr txBox="1">
                <a:spLocks noRot="1" noChangeAspect="1" noMove="1" noResize="1" noEditPoints="1" noAdjustHandles="1" noChangeArrowheads="1" noChangeShapeType="1" noTextEdit="1"/>
              </p:cNvSpPr>
              <p:nvPr/>
            </p:nvSpPr>
            <p:spPr>
              <a:xfrm>
                <a:off x="778029" y="3088505"/>
                <a:ext cx="2489198" cy="1477328"/>
              </a:xfrm>
              <a:prstGeom prst="rect">
                <a:avLst/>
              </a:prstGeom>
              <a:blipFill>
                <a:blip r:embed="rId6"/>
                <a:stretch>
                  <a:fillRect/>
                </a:stretch>
              </a:blipFill>
            </p:spPr>
            <p:txBody>
              <a:bodyPr/>
              <a:lstStyle/>
              <a:p>
                <a:r>
                  <a:rPr lang="en-US">
                    <a:noFill/>
                  </a:rPr>
                  <a:t> </a:t>
                </a:r>
              </a:p>
            </p:txBody>
          </p:sp>
        </mc:Fallback>
      </mc:AlternateContent>
      <p:sp>
        <p:nvSpPr>
          <p:cNvPr id="10" name="Footer Placeholder 9">
            <a:extLst>
              <a:ext uri="{FF2B5EF4-FFF2-40B4-BE49-F238E27FC236}">
                <a16:creationId xmlns:a16="http://schemas.microsoft.com/office/drawing/2014/main" id="{18466589-AD40-7A71-F324-8AA981F244E5}"/>
              </a:ext>
            </a:extLst>
          </p:cNvPr>
          <p:cNvSpPr>
            <a:spLocks noGrp="1"/>
          </p:cNvSpPr>
          <p:nvPr>
            <p:ph type="ftr" sz="quarter" idx="11"/>
          </p:nvPr>
        </p:nvSpPr>
        <p:spPr/>
        <p:txBody>
          <a:bodyPr/>
          <a:lstStyle/>
          <a:p>
            <a:r>
              <a:rPr lang="en-US"/>
              <a:t>Sarah K. Blask | QGT Collaboration | SCET 2026</a:t>
            </a:r>
          </a:p>
        </p:txBody>
      </p:sp>
    </p:spTree>
    <p:extLst>
      <p:ext uri="{BB962C8B-B14F-4D97-AF65-F5344CB8AC3E}">
        <p14:creationId xmlns:p14="http://schemas.microsoft.com/office/powerpoint/2010/main" val="414780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BC57B-E4C4-7316-88C4-50E5D2CE5C9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8070085-F654-17ED-415A-89293CE0399B}"/>
              </a:ext>
            </a:extLst>
          </p:cNvPr>
          <p:cNvPicPr>
            <a:picLocks noChangeAspect="1"/>
          </p:cNvPicPr>
          <p:nvPr/>
        </p:nvPicPr>
        <p:blipFill>
          <a:blip r:embed="rId3"/>
          <a:stretch>
            <a:fillRect/>
          </a:stretch>
        </p:blipFill>
        <p:spPr>
          <a:xfrm>
            <a:off x="3732894" y="2341496"/>
            <a:ext cx="4726211" cy="1599640"/>
          </a:xfrm>
          <a:prstGeom prst="rect">
            <a:avLst/>
          </a:prstGeom>
        </p:spPr>
      </p:pic>
      <p:cxnSp>
        <p:nvCxnSpPr>
          <p:cNvPr id="8" name="Straight Arrow Connector 7">
            <a:extLst>
              <a:ext uri="{FF2B5EF4-FFF2-40B4-BE49-F238E27FC236}">
                <a16:creationId xmlns:a16="http://schemas.microsoft.com/office/drawing/2014/main" id="{67AD4287-DB5B-D197-DD42-3F77A0E36E7F}"/>
              </a:ext>
            </a:extLst>
          </p:cNvPr>
          <p:cNvCxnSpPr>
            <a:cxnSpLocks/>
            <a:stCxn id="9" idx="1"/>
            <a:endCxn id="6" idx="6"/>
          </p:cNvCxnSpPr>
          <p:nvPr/>
        </p:nvCxnSpPr>
        <p:spPr>
          <a:xfrm flipH="1">
            <a:off x="6867373" y="1879831"/>
            <a:ext cx="1743227" cy="1775847"/>
          </a:xfrm>
          <a:prstGeom prst="straightConnector1">
            <a:avLst/>
          </a:prstGeom>
          <a:ln w="57150">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91B1AB83-2795-D239-C1BA-091727858284}"/>
              </a:ext>
            </a:extLst>
          </p:cNvPr>
          <p:cNvSpPr>
            <a:spLocks noGrp="1"/>
          </p:cNvSpPr>
          <p:nvPr>
            <p:ph type="title"/>
          </p:nvPr>
        </p:nvSpPr>
        <p:spPr/>
        <p:txBody>
          <a:bodyPr/>
          <a:lstStyle/>
          <a:p>
            <a:r>
              <a:rPr lang="en-US" b="1" dirty="0">
                <a:solidFill>
                  <a:schemeClr val="tx1">
                    <a:lumMod val="50000"/>
                    <a:lumOff val="50000"/>
                  </a:schemeClr>
                </a:solidFill>
                <a:latin typeface="Cambria Math" panose="02040503050406030204" pitchFamily="18" charset="0"/>
                <a:ea typeface="Cambria Math" panose="02040503050406030204" pitchFamily="18" charset="0"/>
              </a:rPr>
              <a:t>Amplitude</a:t>
            </a:r>
          </a:p>
        </p:txBody>
      </p:sp>
      <p:sp>
        <p:nvSpPr>
          <p:cNvPr id="3" name="Content Placeholder 2">
            <a:extLst>
              <a:ext uri="{FF2B5EF4-FFF2-40B4-BE49-F238E27FC236}">
                <a16:creationId xmlns:a16="http://schemas.microsoft.com/office/drawing/2014/main" id="{72B76EB5-B6A4-329F-B66C-E7969FE82D61}"/>
              </a:ext>
            </a:extLst>
          </p:cNvPr>
          <p:cNvSpPr>
            <a:spLocks noGrp="1"/>
          </p:cNvSpPr>
          <p:nvPr>
            <p:ph idx="1"/>
          </p:nvPr>
        </p:nvSpPr>
        <p:spPr/>
        <p:txBody>
          <a:bodyPr/>
          <a:lstStyle/>
          <a:p>
            <a:r>
              <a:rPr lang="en-US" dirty="0">
                <a:latin typeface="Cambria Math" panose="02040503050406030204" pitchFamily="18" charset="0"/>
                <a:ea typeface="Cambria Math" panose="02040503050406030204" pitchFamily="18" charset="0"/>
              </a:rPr>
              <a:t>General expression for amplitude:</a:t>
            </a:r>
          </a:p>
          <a:p>
            <a:pPr marL="0" indent="0">
              <a:buNone/>
            </a:pPr>
            <a:endParaRPr lang="en-US" dirty="0">
              <a:latin typeface="Cambria Math" panose="02040503050406030204" pitchFamily="18" charset="0"/>
              <a:ea typeface="Cambria Math" panose="02040503050406030204" pitchFamily="18" charset="0"/>
            </a:endParaRPr>
          </a:p>
        </p:txBody>
      </p:sp>
      <p:sp>
        <p:nvSpPr>
          <p:cNvPr id="4" name="Slide Number Placeholder 3">
            <a:extLst>
              <a:ext uri="{FF2B5EF4-FFF2-40B4-BE49-F238E27FC236}">
                <a16:creationId xmlns:a16="http://schemas.microsoft.com/office/drawing/2014/main" id="{D2C8CFC1-F4E9-B42B-0D79-AD3CC69CEECC}"/>
              </a:ext>
            </a:extLst>
          </p:cNvPr>
          <p:cNvSpPr>
            <a:spLocks noGrp="1"/>
          </p:cNvSpPr>
          <p:nvPr>
            <p:ph type="sldNum" sz="quarter" idx="12"/>
          </p:nvPr>
        </p:nvSpPr>
        <p:spPr/>
        <p:txBody>
          <a:bodyPr/>
          <a:lstStyle/>
          <a:p>
            <a:fld id="{D2EFEDA6-2F81-804A-B5E6-66C42CE7D3B0}" type="slidenum">
              <a:rPr lang="en-US" smtClean="0"/>
              <a:t>19</a:t>
            </a:fld>
            <a:endParaRPr lang="en-US"/>
          </a:p>
        </p:txBody>
      </p:sp>
      <p:sp>
        <p:nvSpPr>
          <p:cNvPr id="9" name="TextBox 8">
            <a:extLst>
              <a:ext uri="{FF2B5EF4-FFF2-40B4-BE49-F238E27FC236}">
                <a16:creationId xmlns:a16="http://schemas.microsoft.com/office/drawing/2014/main" id="{6BF1B96F-A8DE-7F96-7D99-57F24077B2A0}"/>
              </a:ext>
            </a:extLst>
          </p:cNvPr>
          <p:cNvSpPr txBox="1"/>
          <p:nvPr/>
        </p:nvSpPr>
        <p:spPr>
          <a:xfrm>
            <a:off x="8610600" y="1418166"/>
            <a:ext cx="2508504" cy="923330"/>
          </a:xfrm>
          <a:prstGeom prst="rect">
            <a:avLst/>
          </a:prstGeom>
          <a:noFill/>
        </p:spPr>
        <p:txBody>
          <a:bodyPr wrap="square" rtlCol="0">
            <a:spAutoFit/>
          </a:bodyPr>
          <a:lstStyle/>
          <a:p>
            <a:pPr algn="ctr"/>
            <a:r>
              <a:rPr lang="en-US" b="1" dirty="0">
                <a:solidFill>
                  <a:schemeClr val="accent4">
                    <a:lumMod val="60000"/>
                    <a:lumOff val="40000"/>
                  </a:schemeClr>
                </a:solidFill>
                <a:latin typeface="Cambria Math" panose="02040503050406030204" pitchFamily="18" charset="0"/>
                <a:ea typeface="Cambria Math" panose="02040503050406030204" pitchFamily="18" charset="0"/>
              </a:rPr>
              <a:t>Polarization vectors for incoming/outgoing gluons</a:t>
            </a:r>
          </a:p>
        </p:txBody>
      </p:sp>
      <p:sp>
        <p:nvSpPr>
          <p:cNvPr id="6" name="Oval 5">
            <a:extLst>
              <a:ext uri="{FF2B5EF4-FFF2-40B4-BE49-F238E27FC236}">
                <a16:creationId xmlns:a16="http://schemas.microsoft.com/office/drawing/2014/main" id="{478F9A3B-F257-00AE-F27C-3425CCA72AE7}"/>
              </a:ext>
            </a:extLst>
          </p:cNvPr>
          <p:cNvSpPr/>
          <p:nvPr/>
        </p:nvSpPr>
        <p:spPr>
          <a:xfrm>
            <a:off x="5164668" y="3285592"/>
            <a:ext cx="1702705" cy="740171"/>
          </a:xfrm>
          <a:prstGeom prst="ellipse">
            <a:avLst/>
          </a:prstGeom>
          <a:noFill/>
          <a:ln w="5715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0" name="Oval 9">
            <a:extLst>
              <a:ext uri="{FF2B5EF4-FFF2-40B4-BE49-F238E27FC236}">
                <a16:creationId xmlns:a16="http://schemas.microsoft.com/office/drawing/2014/main" id="{B49B2090-F231-21AE-EACB-B8DDF23A4E2B}"/>
              </a:ext>
            </a:extLst>
          </p:cNvPr>
          <p:cNvSpPr/>
          <p:nvPr/>
        </p:nvSpPr>
        <p:spPr>
          <a:xfrm>
            <a:off x="4358869" y="3350292"/>
            <a:ext cx="864161" cy="560478"/>
          </a:xfrm>
          <a:prstGeom prst="ellipse">
            <a:avLst/>
          </a:prstGeom>
          <a:noFill/>
          <a:ln w="5715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54FC7684-F8BB-5355-C40A-C267DB350114}"/>
              </a:ext>
            </a:extLst>
          </p:cNvPr>
          <p:cNvCxnSpPr>
            <a:cxnSpLocks/>
          </p:cNvCxnSpPr>
          <p:nvPr/>
        </p:nvCxnSpPr>
        <p:spPr>
          <a:xfrm flipV="1">
            <a:off x="4775651" y="3941136"/>
            <a:ext cx="0" cy="711200"/>
          </a:xfrm>
          <a:prstGeom prst="straightConnector1">
            <a:avLst/>
          </a:prstGeom>
          <a:ln w="57150">
            <a:solidFill>
              <a:schemeClr val="accent6">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F841B9A9-6C05-0D35-AE5E-15CCFBC7EBBA}"/>
              </a:ext>
            </a:extLst>
          </p:cNvPr>
          <p:cNvPicPr>
            <a:picLocks noChangeAspect="1"/>
          </p:cNvPicPr>
          <p:nvPr/>
        </p:nvPicPr>
        <p:blipFill>
          <a:blip r:embed="rId4"/>
          <a:stretch>
            <a:fillRect/>
          </a:stretch>
        </p:blipFill>
        <p:spPr>
          <a:xfrm>
            <a:off x="1237800" y="4719929"/>
            <a:ext cx="7970460" cy="1058408"/>
          </a:xfrm>
          <a:prstGeom prst="rect">
            <a:avLst/>
          </a:prstGeom>
        </p:spPr>
      </p:pic>
      <p:sp>
        <p:nvSpPr>
          <p:cNvPr id="14" name="Left Brace 13">
            <a:extLst>
              <a:ext uri="{FF2B5EF4-FFF2-40B4-BE49-F238E27FC236}">
                <a16:creationId xmlns:a16="http://schemas.microsoft.com/office/drawing/2014/main" id="{07A02AF8-E7BC-7C40-39BA-24B3863C8DFA}"/>
              </a:ext>
            </a:extLst>
          </p:cNvPr>
          <p:cNvSpPr/>
          <p:nvPr/>
        </p:nvSpPr>
        <p:spPr>
          <a:xfrm rot="16200000">
            <a:off x="6976643" y="5063355"/>
            <a:ext cx="398625" cy="1429962"/>
          </a:xfrm>
          <a:prstGeom prst="leftBrace">
            <a:avLst>
              <a:gd name="adj1" fmla="val 8333"/>
              <a:gd name="adj2" fmla="val 52930"/>
            </a:avLst>
          </a:prstGeom>
          <a:ln w="38100">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ACF439A9-F705-DD04-0BC3-E15EAC174654}"/>
              </a:ext>
            </a:extLst>
          </p:cNvPr>
          <p:cNvSpPr txBox="1"/>
          <p:nvPr/>
        </p:nvSpPr>
        <p:spPr>
          <a:xfrm>
            <a:off x="5734125" y="5931985"/>
            <a:ext cx="2883660" cy="369332"/>
          </a:xfrm>
          <a:prstGeom prst="rect">
            <a:avLst/>
          </a:prstGeom>
          <a:noFill/>
        </p:spPr>
        <p:txBody>
          <a:bodyPr wrap="square" rtlCol="0">
            <a:spAutoFit/>
          </a:bodyPr>
          <a:lstStyle/>
          <a:p>
            <a:pPr algn="ctr"/>
            <a:r>
              <a:rPr lang="en-US" b="1" dirty="0">
                <a:solidFill>
                  <a:schemeClr val="accent5">
                    <a:lumMod val="60000"/>
                    <a:lumOff val="40000"/>
                  </a:schemeClr>
                </a:solidFill>
                <a:latin typeface="Cambria Math" panose="02040503050406030204" pitchFamily="18" charset="0"/>
                <a:ea typeface="Cambria Math" panose="02040503050406030204" pitchFamily="18" charset="0"/>
              </a:rPr>
              <a:t>Relativistic corrections</a:t>
            </a:r>
          </a:p>
        </p:txBody>
      </p:sp>
      <p:sp>
        <p:nvSpPr>
          <p:cNvPr id="7" name="Footer Placeholder 6">
            <a:extLst>
              <a:ext uri="{FF2B5EF4-FFF2-40B4-BE49-F238E27FC236}">
                <a16:creationId xmlns:a16="http://schemas.microsoft.com/office/drawing/2014/main" id="{CEFD2BD8-C003-7FE9-1AC4-70F3C99A4CEA}"/>
              </a:ext>
            </a:extLst>
          </p:cNvPr>
          <p:cNvSpPr>
            <a:spLocks noGrp="1"/>
          </p:cNvSpPr>
          <p:nvPr>
            <p:ph type="ftr" sz="quarter" idx="11"/>
          </p:nvPr>
        </p:nvSpPr>
        <p:spPr/>
        <p:txBody>
          <a:bodyPr/>
          <a:lstStyle/>
          <a:p>
            <a:r>
              <a:rPr lang="en-US"/>
              <a:t>Sarah K. Blask | QGT Collaboration | SCET 2026</a:t>
            </a:r>
          </a:p>
        </p:txBody>
      </p:sp>
    </p:spTree>
    <p:extLst>
      <p:ext uri="{BB962C8B-B14F-4D97-AF65-F5344CB8AC3E}">
        <p14:creationId xmlns:p14="http://schemas.microsoft.com/office/powerpoint/2010/main" val="844179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BD21F-1C92-A4E5-C776-2E058A5E7219}"/>
              </a:ext>
            </a:extLst>
          </p:cNvPr>
          <p:cNvSpPr>
            <a:spLocks noGrp="1"/>
          </p:cNvSpPr>
          <p:nvPr>
            <p:ph type="title"/>
          </p:nvPr>
        </p:nvSpPr>
        <p:spPr/>
        <p:txBody>
          <a:bodyPr>
            <a:normAutofit/>
          </a:bodyPr>
          <a:lstStyle/>
          <a:p>
            <a:r>
              <a:rPr lang="en-US" b="1" dirty="0">
                <a:solidFill>
                  <a:schemeClr val="tx1">
                    <a:lumMod val="50000"/>
                    <a:lumOff val="50000"/>
                  </a:schemeClr>
                </a:solidFill>
                <a:latin typeface="Cambria Math" panose="02040503050406030204" pitchFamily="18" charset="0"/>
                <a:ea typeface="Cambria Math" panose="02040503050406030204" pitchFamily="18" charset="0"/>
              </a:rPr>
              <a:t>Overview</a:t>
            </a:r>
          </a:p>
        </p:txBody>
      </p:sp>
      <p:sp>
        <p:nvSpPr>
          <p:cNvPr id="3" name="Content Placeholder 2">
            <a:extLst>
              <a:ext uri="{FF2B5EF4-FFF2-40B4-BE49-F238E27FC236}">
                <a16:creationId xmlns:a16="http://schemas.microsoft.com/office/drawing/2014/main" id="{6AFE340B-7653-5683-11AF-E2552B6B930A}"/>
              </a:ext>
            </a:extLst>
          </p:cNvPr>
          <p:cNvSpPr>
            <a:spLocks noGrp="1"/>
          </p:cNvSpPr>
          <p:nvPr>
            <p:ph idx="1"/>
          </p:nvPr>
        </p:nvSpPr>
        <p:spPr/>
        <p:txBody>
          <a:bodyPr/>
          <a:lstStyle/>
          <a:p>
            <a:r>
              <a:rPr lang="en-US" dirty="0">
                <a:latin typeface="Cambria Math" panose="02040503050406030204" pitchFamily="18" charset="0"/>
                <a:ea typeface="Cambria Math" panose="02040503050406030204" pitchFamily="18" charset="0"/>
              </a:rPr>
              <a:t>Motivation</a:t>
            </a:r>
          </a:p>
          <a:p>
            <a:r>
              <a:rPr lang="en-US" dirty="0">
                <a:latin typeface="Cambria Math" panose="02040503050406030204" pitchFamily="18" charset="0"/>
                <a:ea typeface="Cambria Math" panose="02040503050406030204" pitchFamily="18" charset="0"/>
              </a:rPr>
              <a:t>NRQCD Framework</a:t>
            </a:r>
          </a:p>
          <a:p>
            <a:r>
              <a:rPr lang="en-US" dirty="0">
                <a:latin typeface="Cambria Math" panose="02040503050406030204" pitchFamily="18" charset="0"/>
                <a:ea typeface="Cambria Math" panose="02040503050406030204" pitchFamily="18" charset="0"/>
              </a:rPr>
              <a:t>Generalized Parton Distributions (GPDs)</a:t>
            </a:r>
          </a:p>
          <a:p>
            <a:r>
              <a:rPr lang="en-US" dirty="0">
                <a:latin typeface="Cambria Math" panose="02040503050406030204" pitchFamily="18" charset="0"/>
                <a:ea typeface="Cambria Math" panose="02040503050406030204" pitchFamily="18" charset="0"/>
              </a:rPr>
              <a:t>Amplitude</a:t>
            </a:r>
          </a:p>
          <a:p>
            <a:r>
              <a:rPr lang="en-US" dirty="0">
                <a:latin typeface="Cambria Math" panose="02040503050406030204" pitchFamily="18" charset="0"/>
                <a:ea typeface="Cambria Math" panose="02040503050406030204" pitchFamily="18" charset="0"/>
              </a:rPr>
              <a:t>Introduction of GPD into calculation</a:t>
            </a:r>
          </a:p>
          <a:p>
            <a:r>
              <a:rPr lang="en-US" dirty="0">
                <a:latin typeface="Cambria Math" panose="02040503050406030204" pitchFamily="18" charset="0"/>
                <a:ea typeface="Cambria Math" panose="02040503050406030204" pitchFamily="18" charset="0"/>
              </a:rPr>
              <a:t>Hard matching coefficient</a:t>
            </a:r>
          </a:p>
          <a:p>
            <a:r>
              <a:rPr lang="en-US" dirty="0">
                <a:latin typeface="Cambria Math" panose="02040503050406030204" pitchFamily="18" charset="0"/>
                <a:ea typeface="Cambria Math" panose="02040503050406030204" pitchFamily="18" charset="0"/>
              </a:rPr>
              <a:t>Photoproduction cross section</a:t>
            </a:r>
          </a:p>
          <a:p>
            <a:r>
              <a:rPr lang="en-US" dirty="0">
                <a:latin typeface="Cambria Math" panose="02040503050406030204" pitchFamily="18" charset="0"/>
                <a:ea typeface="Cambria Math" panose="02040503050406030204" pitchFamily="18" charset="0"/>
              </a:rPr>
              <a:t>Conclusions</a:t>
            </a:r>
          </a:p>
        </p:txBody>
      </p:sp>
      <p:sp>
        <p:nvSpPr>
          <p:cNvPr id="4" name="Slide Number Placeholder 3">
            <a:extLst>
              <a:ext uri="{FF2B5EF4-FFF2-40B4-BE49-F238E27FC236}">
                <a16:creationId xmlns:a16="http://schemas.microsoft.com/office/drawing/2014/main" id="{BAA1EAD0-D9F0-F5BA-D47C-AF4CD32B43D5}"/>
              </a:ext>
            </a:extLst>
          </p:cNvPr>
          <p:cNvSpPr>
            <a:spLocks noGrp="1"/>
          </p:cNvSpPr>
          <p:nvPr>
            <p:ph type="sldNum" sz="quarter" idx="12"/>
          </p:nvPr>
        </p:nvSpPr>
        <p:spPr/>
        <p:txBody>
          <a:bodyPr/>
          <a:lstStyle/>
          <a:p>
            <a:fld id="{D2EFEDA6-2F81-804A-B5E6-66C42CE7D3B0}" type="slidenum">
              <a:rPr lang="en-US" smtClean="0"/>
              <a:t>2</a:t>
            </a:fld>
            <a:endParaRPr lang="en-US"/>
          </a:p>
        </p:txBody>
      </p:sp>
      <p:sp>
        <p:nvSpPr>
          <p:cNvPr id="6" name="Footer Placeholder 5">
            <a:extLst>
              <a:ext uri="{FF2B5EF4-FFF2-40B4-BE49-F238E27FC236}">
                <a16:creationId xmlns:a16="http://schemas.microsoft.com/office/drawing/2014/main" id="{646A76FE-E22B-20F1-B0B7-E3E82CCA3B85}"/>
              </a:ext>
            </a:extLst>
          </p:cNvPr>
          <p:cNvSpPr>
            <a:spLocks noGrp="1"/>
          </p:cNvSpPr>
          <p:nvPr>
            <p:ph type="ftr" sz="quarter" idx="11"/>
          </p:nvPr>
        </p:nvSpPr>
        <p:spPr/>
        <p:txBody>
          <a:bodyPr/>
          <a:lstStyle/>
          <a:p>
            <a:r>
              <a:rPr lang="en-US"/>
              <a:t>Sarah K. Blask | QGT Collaboration | SCET 2026</a:t>
            </a:r>
          </a:p>
        </p:txBody>
      </p:sp>
    </p:spTree>
    <p:extLst>
      <p:ext uri="{BB962C8B-B14F-4D97-AF65-F5344CB8AC3E}">
        <p14:creationId xmlns:p14="http://schemas.microsoft.com/office/powerpoint/2010/main" val="3012753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79801-0BDD-DE85-5063-76207B39E0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C32E81-3D76-1C0D-AD4C-5B25789AAED5}"/>
              </a:ext>
            </a:extLst>
          </p:cNvPr>
          <p:cNvSpPr>
            <a:spLocks noGrp="1"/>
          </p:cNvSpPr>
          <p:nvPr>
            <p:ph type="title"/>
          </p:nvPr>
        </p:nvSpPr>
        <p:spPr/>
        <p:txBody>
          <a:bodyPr/>
          <a:lstStyle/>
          <a:p>
            <a:r>
              <a:rPr lang="en-US" b="1" dirty="0">
                <a:solidFill>
                  <a:schemeClr val="tx1">
                    <a:lumMod val="50000"/>
                    <a:lumOff val="50000"/>
                  </a:schemeClr>
                </a:solidFill>
                <a:latin typeface="Cambria Math" panose="02040503050406030204" pitchFamily="18" charset="0"/>
                <a:ea typeface="Cambria Math" panose="02040503050406030204" pitchFamily="18" charset="0"/>
              </a:rPr>
              <a:t>Introduction of GPD into calculation</a:t>
            </a:r>
          </a:p>
        </p:txBody>
      </p:sp>
      <p:sp>
        <p:nvSpPr>
          <p:cNvPr id="3" name="Content Placeholder 2">
            <a:extLst>
              <a:ext uri="{FF2B5EF4-FFF2-40B4-BE49-F238E27FC236}">
                <a16:creationId xmlns:a16="http://schemas.microsoft.com/office/drawing/2014/main" id="{44A2D8E2-F790-C09D-5D17-EA57C6EB75AF}"/>
              </a:ext>
            </a:extLst>
          </p:cNvPr>
          <p:cNvSpPr>
            <a:spLocks noGrp="1"/>
          </p:cNvSpPr>
          <p:nvPr>
            <p:ph idx="1"/>
          </p:nvPr>
        </p:nvSpPr>
        <p:spPr/>
        <p:txBody>
          <a:bodyPr>
            <a:normAutofit/>
          </a:bodyPr>
          <a:lstStyle/>
          <a:p>
            <a:r>
              <a:rPr lang="en-US" sz="2400" dirty="0">
                <a:latin typeface="Cambria Math" panose="02040503050406030204" pitchFamily="18" charset="0"/>
                <a:ea typeface="Cambria Math" panose="02040503050406030204" pitchFamily="18" charset="0"/>
              </a:rPr>
              <a:t>Gluon GPD correlator which extracts gluons from the proton:</a:t>
            </a:r>
          </a:p>
          <a:p>
            <a:pPr marL="0" indent="0">
              <a:buNone/>
            </a:pPr>
            <a:endParaRPr lang="en-US" sz="2400" dirty="0">
              <a:latin typeface="Cambria Math" panose="02040503050406030204" pitchFamily="18" charset="0"/>
              <a:ea typeface="Cambria Math" panose="02040503050406030204" pitchFamily="18" charset="0"/>
            </a:endParaRPr>
          </a:p>
          <a:p>
            <a:endParaRPr lang="en-US" sz="2400" dirty="0">
              <a:latin typeface="Cambria Math" panose="02040503050406030204" pitchFamily="18" charset="0"/>
              <a:ea typeface="Cambria Math" panose="02040503050406030204" pitchFamily="18" charset="0"/>
            </a:endParaRPr>
          </a:p>
          <a:p>
            <a:endParaRPr lang="en-US" sz="2400" dirty="0">
              <a:latin typeface="Cambria Math" panose="02040503050406030204" pitchFamily="18" charset="0"/>
              <a:ea typeface="Cambria Math" panose="02040503050406030204" pitchFamily="18" charset="0"/>
            </a:endParaRPr>
          </a:p>
          <a:p>
            <a:r>
              <a:rPr lang="en-US" sz="2400" dirty="0">
                <a:latin typeface="Cambria Math" panose="02040503050406030204" pitchFamily="18" charset="0"/>
                <a:ea typeface="Cambria Math" panose="02040503050406030204" pitchFamily="18" charset="0"/>
              </a:rPr>
              <a:t>To probe the GPD operator, we take the momenta of the exchange gluons to be</a:t>
            </a:r>
          </a:p>
        </p:txBody>
      </p:sp>
      <p:sp>
        <p:nvSpPr>
          <p:cNvPr id="4" name="Slide Number Placeholder 3">
            <a:extLst>
              <a:ext uri="{FF2B5EF4-FFF2-40B4-BE49-F238E27FC236}">
                <a16:creationId xmlns:a16="http://schemas.microsoft.com/office/drawing/2014/main" id="{04DF9518-6864-3183-4D3B-F0A5E4FE648A}"/>
              </a:ext>
            </a:extLst>
          </p:cNvPr>
          <p:cNvSpPr>
            <a:spLocks noGrp="1"/>
          </p:cNvSpPr>
          <p:nvPr>
            <p:ph type="sldNum" sz="quarter" idx="12"/>
          </p:nvPr>
        </p:nvSpPr>
        <p:spPr/>
        <p:txBody>
          <a:bodyPr/>
          <a:lstStyle/>
          <a:p>
            <a:fld id="{D2EFEDA6-2F81-804A-B5E6-66C42CE7D3B0}" type="slidenum">
              <a:rPr lang="en-US" smtClean="0"/>
              <a:t>20</a:t>
            </a:fld>
            <a:endParaRPr lang="en-US"/>
          </a:p>
        </p:txBody>
      </p:sp>
      <p:pic>
        <p:nvPicPr>
          <p:cNvPr id="5" name="Picture 4">
            <a:extLst>
              <a:ext uri="{FF2B5EF4-FFF2-40B4-BE49-F238E27FC236}">
                <a16:creationId xmlns:a16="http://schemas.microsoft.com/office/drawing/2014/main" id="{1769BB1C-8766-883B-944E-076712D69A66}"/>
              </a:ext>
            </a:extLst>
          </p:cNvPr>
          <p:cNvPicPr>
            <a:picLocks noChangeAspect="1"/>
          </p:cNvPicPr>
          <p:nvPr/>
        </p:nvPicPr>
        <p:blipFill>
          <a:blip r:embed="rId2"/>
          <a:stretch>
            <a:fillRect/>
          </a:stretch>
        </p:blipFill>
        <p:spPr>
          <a:xfrm>
            <a:off x="1414783" y="2285403"/>
            <a:ext cx="9362433" cy="974263"/>
          </a:xfrm>
          <a:prstGeom prst="rect">
            <a:avLst/>
          </a:prstGeom>
        </p:spPr>
      </p:pic>
      <p:pic>
        <p:nvPicPr>
          <p:cNvPr id="6" name="Picture 5">
            <a:extLst>
              <a:ext uri="{FF2B5EF4-FFF2-40B4-BE49-F238E27FC236}">
                <a16:creationId xmlns:a16="http://schemas.microsoft.com/office/drawing/2014/main" id="{98212C24-ADFB-76A7-D84E-194C91C69E5F}"/>
              </a:ext>
            </a:extLst>
          </p:cNvPr>
          <p:cNvPicPr>
            <a:picLocks noChangeAspect="1"/>
          </p:cNvPicPr>
          <p:nvPr/>
        </p:nvPicPr>
        <p:blipFill>
          <a:blip r:embed="rId3"/>
          <a:stretch>
            <a:fillRect/>
          </a:stretch>
        </p:blipFill>
        <p:spPr>
          <a:xfrm>
            <a:off x="3217515" y="4851428"/>
            <a:ext cx="5232220" cy="804957"/>
          </a:xfrm>
          <a:prstGeom prst="rect">
            <a:avLst/>
          </a:prstGeom>
        </p:spPr>
      </p:pic>
      <p:sp>
        <p:nvSpPr>
          <p:cNvPr id="7" name="Footer Placeholder 6">
            <a:extLst>
              <a:ext uri="{FF2B5EF4-FFF2-40B4-BE49-F238E27FC236}">
                <a16:creationId xmlns:a16="http://schemas.microsoft.com/office/drawing/2014/main" id="{3C01E2F6-CCF1-FC77-8B20-5965D8F1554B}"/>
              </a:ext>
            </a:extLst>
          </p:cNvPr>
          <p:cNvSpPr>
            <a:spLocks noGrp="1"/>
          </p:cNvSpPr>
          <p:nvPr>
            <p:ph type="ftr" sz="quarter" idx="11"/>
          </p:nvPr>
        </p:nvSpPr>
        <p:spPr/>
        <p:txBody>
          <a:bodyPr/>
          <a:lstStyle/>
          <a:p>
            <a:r>
              <a:rPr lang="en-US"/>
              <a:t>Sarah K. Blask | QGT Collaboration | SCET 2026</a:t>
            </a:r>
          </a:p>
        </p:txBody>
      </p:sp>
    </p:spTree>
    <p:extLst>
      <p:ext uri="{BB962C8B-B14F-4D97-AF65-F5344CB8AC3E}">
        <p14:creationId xmlns:p14="http://schemas.microsoft.com/office/powerpoint/2010/main" val="2316753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D91B9-F532-E25F-BC8F-4FF4687D47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C7B30C-14F2-F8C1-755D-9591360D7638}"/>
              </a:ext>
            </a:extLst>
          </p:cNvPr>
          <p:cNvSpPr>
            <a:spLocks noGrp="1"/>
          </p:cNvSpPr>
          <p:nvPr>
            <p:ph type="title"/>
          </p:nvPr>
        </p:nvSpPr>
        <p:spPr/>
        <p:txBody>
          <a:bodyPr/>
          <a:lstStyle/>
          <a:p>
            <a:r>
              <a:rPr lang="en-US" b="1" dirty="0">
                <a:solidFill>
                  <a:schemeClr val="tx1">
                    <a:lumMod val="50000"/>
                    <a:lumOff val="50000"/>
                  </a:schemeClr>
                </a:solidFill>
                <a:latin typeface="Cambria Math" panose="02040503050406030204" pitchFamily="18" charset="0"/>
                <a:ea typeface="Cambria Math" panose="02040503050406030204" pitchFamily="18" charset="0"/>
              </a:rPr>
              <a:t>Introduction of GPD into calculation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F65FCC-145F-F1BF-15BF-1FA57290BF6C}"/>
                  </a:ext>
                </a:extLst>
              </p:cNvPr>
              <p:cNvSpPr>
                <a:spLocks noGrp="1"/>
              </p:cNvSpPr>
              <p:nvPr>
                <p:ph idx="1"/>
              </p:nvPr>
            </p:nvSpPr>
            <p:spPr/>
            <p:txBody>
              <a:bodyPr>
                <a:normAutofit/>
              </a:bodyPr>
              <a:lstStyle/>
              <a:p>
                <a:r>
                  <a:rPr lang="en-US" sz="2400" dirty="0">
                    <a:latin typeface="Cambria Math" panose="02040503050406030204" pitchFamily="18" charset="0"/>
                    <a:ea typeface="Cambria Math" panose="02040503050406030204" pitchFamily="18" charset="0"/>
                  </a:rPr>
                  <a:t>Gluon GPD correlator which extracts gluons from the proton:</a:t>
                </a:r>
              </a:p>
              <a:p>
                <a:pPr marL="0" indent="0">
                  <a:buNone/>
                </a:pPr>
                <a:endParaRPr lang="en-US" sz="2400" dirty="0">
                  <a:latin typeface="Cambria Math" panose="02040503050406030204" pitchFamily="18" charset="0"/>
                  <a:ea typeface="Cambria Math" panose="02040503050406030204" pitchFamily="18" charset="0"/>
                </a:endParaRPr>
              </a:p>
              <a:p>
                <a:endParaRPr lang="en-US" sz="2400" dirty="0">
                  <a:latin typeface="Cambria Math" panose="02040503050406030204" pitchFamily="18" charset="0"/>
                  <a:ea typeface="Cambria Math" panose="02040503050406030204" pitchFamily="18" charset="0"/>
                </a:endParaRPr>
              </a:p>
              <a:p>
                <a:pPr marL="0" indent="0">
                  <a:buNone/>
                </a:pPr>
                <a:endParaRPr lang="en-US" sz="2400" dirty="0">
                  <a:latin typeface="Cambria Math" panose="02040503050406030204" pitchFamily="18" charset="0"/>
                  <a:ea typeface="Cambria Math" panose="02040503050406030204" pitchFamily="18" charset="0"/>
                </a:endParaRPr>
              </a:p>
              <a:p>
                <a:r>
                  <a:rPr lang="en-US" sz="2400" dirty="0">
                    <a:latin typeface="Cambria Math" panose="02040503050406030204" pitchFamily="18" charset="0"/>
                    <a:ea typeface="Cambria Math" panose="02040503050406030204" pitchFamily="18" charset="0"/>
                  </a:rPr>
                  <a:t>If we expand the GPD correlator to leading order in perturbation theory, we obtain the following expression that relates the gluon polarization vectors to </a:t>
                </a:r>
                <a14:m>
                  <m:oMath xmlns:m="http://schemas.openxmlformats.org/officeDocument/2006/math">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𝐹</m:t>
                        </m:r>
                      </m:e>
                      <m:sup>
                        <m:r>
                          <a:rPr lang="en-US" sz="2400" b="0" i="1" smtClean="0">
                            <a:latin typeface="Cambria Math" panose="02040503050406030204" pitchFamily="18" charset="0"/>
                            <a:ea typeface="Cambria Math" panose="02040503050406030204" pitchFamily="18" charset="0"/>
                          </a:rPr>
                          <m:t>𝑔</m:t>
                        </m:r>
                      </m:sup>
                    </m:s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𝜉</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m:t>
                    </m:r>
                  </m:oMath>
                </a14:m>
                <a:r>
                  <a:rPr lang="en-US" sz="2400" dirty="0">
                    <a:latin typeface="Cambria Math" panose="02040503050406030204" pitchFamily="18" charset="0"/>
                    <a:ea typeface="Cambria Math" panose="02040503050406030204" pitchFamily="18" charset="0"/>
                  </a:rPr>
                  <a:t>:</a:t>
                </a:r>
              </a:p>
            </p:txBody>
          </p:sp>
        </mc:Choice>
        <mc:Fallback xmlns="">
          <p:sp>
            <p:nvSpPr>
              <p:cNvPr id="3" name="Content Placeholder 2">
                <a:extLst>
                  <a:ext uri="{FF2B5EF4-FFF2-40B4-BE49-F238E27FC236}">
                    <a16:creationId xmlns:a16="http://schemas.microsoft.com/office/drawing/2014/main" id="{80F65FCC-145F-F1BF-15BF-1FA57290BF6C}"/>
                  </a:ext>
                </a:extLst>
              </p:cNvPr>
              <p:cNvSpPr>
                <a:spLocks noGrp="1" noRot="1" noChangeAspect="1" noMove="1" noResize="1" noEditPoints="1" noAdjustHandles="1" noChangeArrowheads="1" noChangeShapeType="1" noTextEdit="1"/>
              </p:cNvSpPr>
              <p:nvPr>
                <p:ph idx="1"/>
              </p:nvPr>
            </p:nvSpPr>
            <p:spPr>
              <a:blipFill>
                <a:blip r:embed="rId3"/>
                <a:stretch>
                  <a:fillRect l="-844" t="-174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3FAD662-0535-D7FF-C9C8-97E71969A239}"/>
              </a:ext>
            </a:extLst>
          </p:cNvPr>
          <p:cNvSpPr>
            <a:spLocks noGrp="1"/>
          </p:cNvSpPr>
          <p:nvPr>
            <p:ph type="sldNum" sz="quarter" idx="12"/>
          </p:nvPr>
        </p:nvSpPr>
        <p:spPr/>
        <p:txBody>
          <a:bodyPr/>
          <a:lstStyle/>
          <a:p>
            <a:fld id="{D2EFEDA6-2F81-804A-B5E6-66C42CE7D3B0}" type="slidenum">
              <a:rPr lang="en-US" smtClean="0"/>
              <a:t>21</a:t>
            </a:fld>
            <a:endParaRPr lang="en-US"/>
          </a:p>
        </p:txBody>
      </p:sp>
      <p:pic>
        <p:nvPicPr>
          <p:cNvPr id="5" name="Picture 4">
            <a:extLst>
              <a:ext uri="{FF2B5EF4-FFF2-40B4-BE49-F238E27FC236}">
                <a16:creationId xmlns:a16="http://schemas.microsoft.com/office/drawing/2014/main" id="{47AA78F4-9DAB-5C51-C187-4FC5B5C311C6}"/>
              </a:ext>
            </a:extLst>
          </p:cNvPr>
          <p:cNvPicPr>
            <a:picLocks noChangeAspect="1"/>
          </p:cNvPicPr>
          <p:nvPr/>
        </p:nvPicPr>
        <p:blipFill>
          <a:blip r:embed="rId4"/>
          <a:stretch>
            <a:fillRect/>
          </a:stretch>
        </p:blipFill>
        <p:spPr>
          <a:xfrm>
            <a:off x="1414783" y="2285403"/>
            <a:ext cx="9362433" cy="974263"/>
          </a:xfrm>
          <a:prstGeom prst="rect">
            <a:avLst/>
          </a:prstGeom>
        </p:spPr>
      </p:pic>
      <p:pic>
        <p:nvPicPr>
          <p:cNvPr id="7" name="Picture 6">
            <a:extLst>
              <a:ext uri="{FF2B5EF4-FFF2-40B4-BE49-F238E27FC236}">
                <a16:creationId xmlns:a16="http://schemas.microsoft.com/office/drawing/2014/main" id="{06D20FD4-7412-F650-7D78-7B3D99DA08C8}"/>
              </a:ext>
            </a:extLst>
          </p:cNvPr>
          <p:cNvPicPr>
            <a:picLocks noChangeAspect="1"/>
          </p:cNvPicPr>
          <p:nvPr/>
        </p:nvPicPr>
        <p:blipFill>
          <a:blip r:embed="rId5"/>
          <a:stretch>
            <a:fillRect/>
          </a:stretch>
        </p:blipFill>
        <p:spPr>
          <a:xfrm>
            <a:off x="2802062" y="4551262"/>
            <a:ext cx="6587874" cy="974263"/>
          </a:xfrm>
          <a:prstGeom prst="rect">
            <a:avLst/>
          </a:prstGeom>
        </p:spPr>
      </p:pic>
      <p:pic>
        <p:nvPicPr>
          <p:cNvPr id="8" name="Picture 7">
            <a:extLst>
              <a:ext uri="{FF2B5EF4-FFF2-40B4-BE49-F238E27FC236}">
                <a16:creationId xmlns:a16="http://schemas.microsoft.com/office/drawing/2014/main" id="{324B284E-6A99-812B-C65C-4A1855CF2C0A}"/>
              </a:ext>
            </a:extLst>
          </p:cNvPr>
          <p:cNvPicPr>
            <a:picLocks noChangeAspect="1"/>
          </p:cNvPicPr>
          <p:nvPr/>
        </p:nvPicPr>
        <p:blipFill>
          <a:blip r:embed="rId6"/>
          <a:stretch>
            <a:fillRect/>
          </a:stretch>
        </p:blipFill>
        <p:spPr>
          <a:xfrm>
            <a:off x="4397036" y="5826637"/>
            <a:ext cx="3397925" cy="440019"/>
          </a:xfrm>
          <a:prstGeom prst="rect">
            <a:avLst/>
          </a:prstGeom>
        </p:spPr>
      </p:pic>
      <p:sp>
        <p:nvSpPr>
          <p:cNvPr id="6" name="Footer Placeholder 5">
            <a:extLst>
              <a:ext uri="{FF2B5EF4-FFF2-40B4-BE49-F238E27FC236}">
                <a16:creationId xmlns:a16="http://schemas.microsoft.com/office/drawing/2014/main" id="{0516D084-C914-A99E-1206-64406AC49B10}"/>
              </a:ext>
            </a:extLst>
          </p:cNvPr>
          <p:cNvSpPr>
            <a:spLocks noGrp="1"/>
          </p:cNvSpPr>
          <p:nvPr>
            <p:ph type="ftr" sz="quarter" idx="11"/>
          </p:nvPr>
        </p:nvSpPr>
        <p:spPr/>
        <p:txBody>
          <a:bodyPr/>
          <a:lstStyle/>
          <a:p>
            <a:r>
              <a:rPr lang="en-US"/>
              <a:t>Sarah K. Blask | QGT Collaboration | SCET 2026</a:t>
            </a:r>
          </a:p>
        </p:txBody>
      </p:sp>
    </p:spTree>
    <p:extLst>
      <p:ext uri="{BB962C8B-B14F-4D97-AF65-F5344CB8AC3E}">
        <p14:creationId xmlns:p14="http://schemas.microsoft.com/office/powerpoint/2010/main" val="2780636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16B54-B9DB-2BAA-1DEF-3E1BABCAC4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E78C5D-C13B-09E0-196A-E8664D891EBF}"/>
              </a:ext>
            </a:extLst>
          </p:cNvPr>
          <p:cNvSpPr>
            <a:spLocks noGrp="1"/>
          </p:cNvSpPr>
          <p:nvPr>
            <p:ph type="title"/>
          </p:nvPr>
        </p:nvSpPr>
        <p:spPr/>
        <p:txBody>
          <a:bodyPr/>
          <a:lstStyle/>
          <a:p>
            <a:r>
              <a:rPr lang="en-US" b="1" dirty="0">
                <a:solidFill>
                  <a:schemeClr val="tx1">
                    <a:lumMod val="50000"/>
                    <a:lumOff val="50000"/>
                  </a:schemeClr>
                </a:solidFill>
                <a:latin typeface="Cambria Math" panose="02040503050406030204" pitchFamily="18" charset="0"/>
                <a:ea typeface="Cambria Math" panose="02040503050406030204" pitchFamily="18" charset="0"/>
              </a:rPr>
              <a:t>Hard matching coefficient</a:t>
            </a:r>
          </a:p>
        </p:txBody>
      </p:sp>
      <p:sp>
        <p:nvSpPr>
          <p:cNvPr id="3" name="Content Placeholder 2">
            <a:extLst>
              <a:ext uri="{FF2B5EF4-FFF2-40B4-BE49-F238E27FC236}">
                <a16:creationId xmlns:a16="http://schemas.microsoft.com/office/drawing/2014/main" id="{E2204EC2-1210-8EBE-A4B6-5E183A534BFE}"/>
              </a:ext>
            </a:extLst>
          </p:cNvPr>
          <p:cNvSpPr>
            <a:spLocks noGrp="1"/>
          </p:cNvSpPr>
          <p:nvPr>
            <p:ph idx="1"/>
          </p:nvPr>
        </p:nvSpPr>
        <p:spPr/>
        <p:txBody>
          <a:bodyPr>
            <a:normAutofit/>
          </a:bodyPr>
          <a:lstStyle/>
          <a:p>
            <a:r>
              <a:rPr lang="en-US" sz="1800" dirty="0">
                <a:latin typeface="Cambria Math" panose="02040503050406030204" pitchFamily="18" charset="0"/>
                <a:ea typeface="Cambria Math" panose="02040503050406030204" pitchFamily="18" charset="0"/>
              </a:rPr>
              <a:t>Using the previously defined projections, we obtain the following expression for the total amplitude:</a:t>
            </a:r>
          </a:p>
          <a:p>
            <a:endParaRPr lang="en-US" sz="1800" dirty="0">
              <a:latin typeface="Cambria Math" panose="02040503050406030204" pitchFamily="18" charset="0"/>
              <a:ea typeface="Cambria Math" panose="02040503050406030204" pitchFamily="18" charset="0"/>
            </a:endParaRPr>
          </a:p>
          <a:p>
            <a:endParaRPr lang="en-US" sz="1800" dirty="0">
              <a:latin typeface="Cambria Math" panose="02040503050406030204" pitchFamily="18" charset="0"/>
              <a:ea typeface="Cambria Math" panose="02040503050406030204" pitchFamily="18" charset="0"/>
            </a:endParaRPr>
          </a:p>
          <a:p>
            <a:pPr marL="0" indent="0">
              <a:buNone/>
            </a:pPr>
            <a:endParaRPr lang="en-US" sz="1800" dirty="0">
              <a:latin typeface="Cambria Math" panose="02040503050406030204" pitchFamily="18" charset="0"/>
              <a:ea typeface="Cambria Math" panose="02040503050406030204" pitchFamily="18" charset="0"/>
            </a:endParaRPr>
          </a:p>
          <a:p>
            <a:pPr marL="0" indent="0">
              <a:buNone/>
            </a:pPr>
            <a:endParaRPr lang="en-US" sz="1800" dirty="0">
              <a:latin typeface="Cambria Math" panose="02040503050406030204" pitchFamily="18" charset="0"/>
              <a:ea typeface="Cambria Math" panose="02040503050406030204" pitchFamily="18" charset="0"/>
            </a:endParaRPr>
          </a:p>
          <a:p>
            <a:pPr marL="0" indent="0">
              <a:buNone/>
            </a:pPr>
            <a:r>
              <a:rPr lang="en-US" sz="1800" dirty="0">
                <a:latin typeface="Cambria Math" panose="02040503050406030204" pitchFamily="18" charset="0"/>
                <a:ea typeface="Cambria Math" panose="02040503050406030204" pitchFamily="18" charset="0"/>
              </a:rPr>
              <a:t>Where                                                                      is the nonrelativistic LDME</a:t>
            </a:r>
          </a:p>
          <a:p>
            <a:r>
              <a:rPr lang="en-US" sz="1800" dirty="0">
                <a:latin typeface="Cambria Math" panose="02040503050406030204" pitchFamily="18" charset="0"/>
                <a:ea typeface="Cambria Math" panose="02040503050406030204" pitchFamily="18" charset="0"/>
              </a:rPr>
              <a:t>The relativistic correction to the LO amplitude is obtained by projecting the full amplitude onto the higher order LDME:</a:t>
            </a:r>
          </a:p>
          <a:p>
            <a:endParaRPr lang="en-US" sz="1800" dirty="0">
              <a:latin typeface="Cambria Math" panose="02040503050406030204" pitchFamily="18" charset="0"/>
              <a:ea typeface="Cambria Math" panose="02040503050406030204" pitchFamily="18" charset="0"/>
            </a:endParaRPr>
          </a:p>
          <a:p>
            <a:endParaRPr lang="en-US" sz="1800" dirty="0">
              <a:latin typeface="Cambria Math" panose="02040503050406030204" pitchFamily="18" charset="0"/>
              <a:ea typeface="Cambria Math" panose="02040503050406030204" pitchFamily="18" charset="0"/>
            </a:endParaRPr>
          </a:p>
          <a:p>
            <a:pPr marL="0" indent="0">
              <a:buNone/>
            </a:pPr>
            <a:r>
              <a:rPr lang="en-US" sz="1800" dirty="0">
                <a:latin typeface="Cambria Math" panose="02040503050406030204" pitchFamily="18" charset="0"/>
                <a:ea typeface="Cambria Math" panose="02040503050406030204" pitchFamily="18" charset="0"/>
              </a:rPr>
              <a:t>Which we can parameterize with respect to the leading power LDME by:</a:t>
            </a:r>
          </a:p>
        </p:txBody>
      </p:sp>
      <p:sp>
        <p:nvSpPr>
          <p:cNvPr id="4" name="Slide Number Placeholder 3">
            <a:extLst>
              <a:ext uri="{FF2B5EF4-FFF2-40B4-BE49-F238E27FC236}">
                <a16:creationId xmlns:a16="http://schemas.microsoft.com/office/drawing/2014/main" id="{A61651A1-606F-A4A1-F962-F3DC7E8E8A85}"/>
              </a:ext>
            </a:extLst>
          </p:cNvPr>
          <p:cNvSpPr>
            <a:spLocks noGrp="1"/>
          </p:cNvSpPr>
          <p:nvPr>
            <p:ph type="sldNum" sz="quarter" idx="12"/>
          </p:nvPr>
        </p:nvSpPr>
        <p:spPr/>
        <p:txBody>
          <a:bodyPr/>
          <a:lstStyle/>
          <a:p>
            <a:fld id="{D2EFEDA6-2F81-804A-B5E6-66C42CE7D3B0}" type="slidenum">
              <a:rPr lang="en-US" smtClean="0"/>
              <a:t>22</a:t>
            </a:fld>
            <a:endParaRPr lang="en-US"/>
          </a:p>
        </p:txBody>
      </p:sp>
      <p:pic>
        <p:nvPicPr>
          <p:cNvPr id="6" name="Picture 5">
            <a:extLst>
              <a:ext uri="{FF2B5EF4-FFF2-40B4-BE49-F238E27FC236}">
                <a16:creationId xmlns:a16="http://schemas.microsoft.com/office/drawing/2014/main" id="{12E837A4-0193-4210-2943-02511F08B904}"/>
              </a:ext>
            </a:extLst>
          </p:cNvPr>
          <p:cNvPicPr>
            <a:picLocks noChangeAspect="1"/>
          </p:cNvPicPr>
          <p:nvPr/>
        </p:nvPicPr>
        <p:blipFill>
          <a:blip r:embed="rId3"/>
          <a:stretch>
            <a:fillRect/>
          </a:stretch>
        </p:blipFill>
        <p:spPr>
          <a:xfrm>
            <a:off x="1648933" y="3636194"/>
            <a:ext cx="3388894" cy="378883"/>
          </a:xfrm>
          <a:prstGeom prst="rect">
            <a:avLst/>
          </a:prstGeom>
        </p:spPr>
      </p:pic>
      <p:pic>
        <p:nvPicPr>
          <p:cNvPr id="7" name="Picture 6">
            <a:extLst>
              <a:ext uri="{FF2B5EF4-FFF2-40B4-BE49-F238E27FC236}">
                <a16:creationId xmlns:a16="http://schemas.microsoft.com/office/drawing/2014/main" id="{679167EC-8C29-601E-9DF9-20E11EAA6AA4}"/>
              </a:ext>
            </a:extLst>
          </p:cNvPr>
          <p:cNvPicPr>
            <a:picLocks noChangeAspect="1"/>
          </p:cNvPicPr>
          <p:nvPr/>
        </p:nvPicPr>
        <p:blipFill>
          <a:blip r:embed="rId4"/>
          <a:stretch>
            <a:fillRect/>
          </a:stretch>
        </p:blipFill>
        <p:spPr>
          <a:xfrm>
            <a:off x="2029388" y="2182725"/>
            <a:ext cx="6915563" cy="1378870"/>
          </a:xfrm>
          <a:prstGeom prst="rect">
            <a:avLst/>
          </a:prstGeom>
        </p:spPr>
      </p:pic>
      <p:pic>
        <p:nvPicPr>
          <p:cNvPr id="8" name="Picture 7">
            <a:extLst>
              <a:ext uri="{FF2B5EF4-FFF2-40B4-BE49-F238E27FC236}">
                <a16:creationId xmlns:a16="http://schemas.microsoft.com/office/drawing/2014/main" id="{B61EBC4A-3736-D269-8D12-2AF8ADA3BFEE}"/>
              </a:ext>
            </a:extLst>
          </p:cNvPr>
          <p:cNvPicPr>
            <a:picLocks noChangeAspect="1"/>
          </p:cNvPicPr>
          <p:nvPr/>
        </p:nvPicPr>
        <p:blipFill>
          <a:blip r:embed="rId5"/>
          <a:stretch>
            <a:fillRect/>
          </a:stretch>
        </p:blipFill>
        <p:spPr>
          <a:xfrm>
            <a:off x="1822021" y="4555516"/>
            <a:ext cx="7789232" cy="845343"/>
          </a:xfrm>
          <a:prstGeom prst="rect">
            <a:avLst/>
          </a:prstGeom>
        </p:spPr>
      </p:pic>
      <p:pic>
        <p:nvPicPr>
          <p:cNvPr id="9" name="Picture 8">
            <a:extLst>
              <a:ext uri="{FF2B5EF4-FFF2-40B4-BE49-F238E27FC236}">
                <a16:creationId xmlns:a16="http://schemas.microsoft.com/office/drawing/2014/main" id="{A4A40EDC-AD97-DA03-54BA-B9BB3BA95BC3}"/>
              </a:ext>
            </a:extLst>
          </p:cNvPr>
          <p:cNvPicPr>
            <a:picLocks noChangeAspect="1"/>
          </p:cNvPicPr>
          <p:nvPr/>
        </p:nvPicPr>
        <p:blipFill>
          <a:blip r:embed="rId6"/>
          <a:stretch>
            <a:fillRect/>
          </a:stretch>
        </p:blipFill>
        <p:spPr>
          <a:xfrm>
            <a:off x="8153400" y="5529489"/>
            <a:ext cx="2508999" cy="780109"/>
          </a:xfrm>
          <a:prstGeom prst="rect">
            <a:avLst/>
          </a:prstGeom>
        </p:spPr>
      </p:pic>
      <p:sp>
        <p:nvSpPr>
          <p:cNvPr id="11" name="TextBox 10">
            <a:extLst>
              <a:ext uri="{FF2B5EF4-FFF2-40B4-BE49-F238E27FC236}">
                <a16:creationId xmlns:a16="http://schemas.microsoft.com/office/drawing/2014/main" id="{D19910A6-C1DB-3DEF-4CEB-E13EF50C3807}"/>
              </a:ext>
            </a:extLst>
          </p:cNvPr>
          <p:cNvSpPr txBox="1"/>
          <p:nvPr/>
        </p:nvSpPr>
        <p:spPr>
          <a:xfrm>
            <a:off x="8944951" y="490359"/>
            <a:ext cx="2883660" cy="1200329"/>
          </a:xfrm>
          <a:prstGeom prst="rect">
            <a:avLst/>
          </a:prstGeom>
          <a:noFill/>
          <a:ln w="57150">
            <a:solidFill>
              <a:schemeClr val="accent5">
                <a:lumMod val="60000"/>
                <a:lumOff val="40000"/>
              </a:schemeClr>
            </a:solidFill>
          </a:ln>
        </p:spPr>
        <p:txBody>
          <a:bodyPr wrap="square" rtlCol="0">
            <a:spAutoFit/>
          </a:bodyPr>
          <a:lstStyle/>
          <a:p>
            <a:pPr algn="ctr"/>
            <a:r>
              <a:rPr lang="en-US" b="1" dirty="0" err="1">
                <a:solidFill>
                  <a:schemeClr val="accent5">
                    <a:lumMod val="60000"/>
                    <a:lumOff val="40000"/>
                  </a:schemeClr>
                </a:solidFill>
                <a:latin typeface="Cambria Math" panose="02040503050406030204" pitchFamily="18" charset="0"/>
                <a:ea typeface="Cambria Math" panose="02040503050406030204" pitchFamily="18" charset="0"/>
              </a:rPr>
              <a:t>Gremm</a:t>
            </a:r>
            <a:r>
              <a:rPr lang="en-US" b="1" dirty="0">
                <a:solidFill>
                  <a:schemeClr val="accent5">
                    <a:lumMod val="60000"/>
                    <a:lumOff val="40000"/>
                  </a:schemeClr>
                </a:solidFill>
                <a:latin typeface="Cambria Math" panose="02040503050406030204" pitchFamily="18" charset="0"/>
                <a:ea typeface="Cambria Math" panose="02040503050406030204" pitchFamily="18" charset="0"/>
              </a:rPr>
              <a:t>-Kapustin relation:</a:t>
            </a:r>
          </a:p>
          <a:p>
            <a:pPr algn="ctr"/>
            <a:endParaRPr lang="en-US" b="1" dirty="0">
              <a:solidFill>
                <a:schemeClr val="accent5">
                  <a:lumMod val="60000"/>
                  <a:lumOff val="40000"/>
                </a:schemeClr>
              </a:solidFill>
              <a:latin typeface="Cambria Math" panose="02040503050406030204" pitchFamily="18" charset="0"/>
              <a:ea typeface="Cambria Math" panose="02040503050406030204" pitchFamily="18" charset="0"/>
            </a:endParaRPr>
          </a:p>
          <a:p>
            <a:pPr algn="ctr"/>
            <a:endParaRPr lang="en-US" b="1" dirty="0">
              <a:solidFill>
                <a:schemeClr val="accent5">
                  <a:lumMod val="60000"/>
                  <a:lumOff val="40000"/>
                </a:schemeClr>
              </a:solidFill>
              <a:latin typeface="Cambria Math" panose="02040503050406030204" pitchFamily="18" charset="0"/>
              <a:ea typeface="Cambria Math" panose="02040503050406030204" pitchFamily="18" charset="0"/>
            </a:endParaRPr>
          </a:p>
          <a:p>
            <a:pPr algn="ctr"/>
            <a:endParaRPr lang="en-US" b="1" dirty="0">
              <a:solidFill>
                <a:schemeClr val="accent5">
                  <a:lumMod val="60000"/>
                  <a:lumOff val="40000"/>
                </a:schemeClr>
              </a:solidFill>
              <a:latin typeface="Cambria Math" panose="02040503050406030204" pitchFamily="18" charset="0"/>
              <a:ea typeface="Cambria Math" panose="02040503050406030204" pitchFamily="18" charset="0"/>
            </a:endParaRPr>
          </a:p>
        </p:txBody>
      </p:sp>
      <p:pic>
        <p:nvPicPr>
          <p:cNvPr id="15" name="Picture 14">
            <a:extLst>
              <a:ext uri="{FF2B5EF4-FFF2-40B4-BE49-F238E27FC236}">
                <a16:creationId xmlns:a16="http://schemas.microsoft.com/office/drawing/2014/main" id="{21EAEB53-BC48-DFFE-FA1D-83E86321942C}"/>
              </a:ext>
            </a:extLst>
          </p:cNvPr>
          <p:cNvPicPr>
            <a:picLocks noChangeAspect="1"/>
          </p:cNvPicPr>
          <p:nvPr/>
        </p:nvPicPr>
        <p:blipFill>
          <a:blip r:embed="rId7"/>
          <a:stretch>
            <a:fillRect/>
          </a:stretch>
        </p:blipFill>
        <p:spPr>
          <a:xfrm>
            <a:off x="9147206" y="823888"/>
            <a:ext cx="2206594" cy="780109"/>
          </a:xfrm>
          <a:prstGeom prst="rect">
            <a:avLst/>
          </a:prstGeom>
        </p:spPr>
      </p:pic>
      <p:sp>
        <p:nvSpPr>
          <p:cNvPr id="5" name="Footer Placeholder 4">
            <a:extLst>
              <a:ext uri="{FF2B5EF4-FFF2-40B4-BE49-F238E27FC236}">
                <a16:creationId xmlns:a16="http://schemas.microsoft.com/office/drawing/2014/main" id="{0CBFA83A-6D0C-F37A-63FB-386704C59CBE}"/>
              </a:ext>
            </a:extLst>
          </p:cNvPr>
          <p:cNvSpPr>
            <a:spLocks noGrp="1"/>
          </p:cNvSpPr>
          <p:nvPr>
            <p:ph type="ftr" sz="quarter" idx="11"/>
          </p:nvPr>
        </p:nvSpPr>
        <p:spPr/>
        <p:txBody>
          <a:bodyPr/>
          <a:lstStyle/>
          <a:p>
            <a:r>
              <a:rPr lang="en-US"/>
              <a:t>Sarah K. Blask | QGT Collaboration | SCET 2026</a:t>
            </a:r>
          </a:p>
        </p:txBody>
      </p:sp>
    </p:spTree>
    <p:extLst>
      <p:ext uri="{BB962C8B-B14F-4D97-AF65-F5344CB8AC3E}">
        <p14:creationId xmlns:p14="http://schemas.microsoft.com/office/powerpoint/2010/main" val="348888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3C2C8-B75F-FD94-2EB8-20D1682794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480FA6-DF18-3040-C230-ADF3DFE642A5}"/>
              </a:ext>
            </a:extLst>
          </p:cNvPr>
          <p:cNvSpPr>
            <a:spLocks noGrp="1"/>
          </p:cNvSpPr>
          <p:nvPr>
            <p:ph type="title"/>
          </p:nvPr>
        </p:nvSpPr>
        <p:spPr/>
        <p:txBody>
          <a:bodyPr/>
          <a:lstStyle/>
          <a:p>
            <a:r>
              <a:rPr lang="en-US" b="1" dirty="0">
                <a:solidFill>
                  <a:schemeClr val="tx1">
                    <a:lumMod val="50000"/>
                    <a:lumOff val="50000"/>
                  </a:schemeClr>
                </a:solidFill>
                <a:latin typeface="Cambria Math" panose="02040503050406030204" pitchFamily="18" charset="0"/>
                <a:ea typeface="Cambria Math" panose="02040503050406030204" pitchFamily="18" charset="0"/>
              </a:rPr>
              <a:t>Hard matching coefficient – Longitudinal and Transverse components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F6DA220-8418-93FE-52F0-67016146338B}"/>
                  </a:ext>
                </a:extLst>
              </p:cNvPr>
              <p:cNvSpPr>
                <a:spLocks noGrp="1"/>
              </p:cNvSpPr>
              <p:nvPr>
                <p:ph idx="1"/>
              </p:nvPr>
            </p:nvSpPr>
            <p:spPr/>
            <p:txBody>
              <a:bodyPr>
                <a:normAutofit/>
              </a:bodyPr>
              <a:lstStyle/>
              <a:p>
                <a:r>
                  <a:rPr lang="en-US" sz="1800" dirty="0">
                    <a:latin typeface="Cambria Math" panose="02040503050406030204" pitchFamily="18" charset="0"/>
                    <a:ea typeface="Cambria Math" panose="02040503050406030204" pitchFamily="18" charset="0"/>
                  </a:rPr>
                  <a:t>Using the previously defined projections, we obtain the following expression for the total amplitude:</a:t>
                </a:r>
              </a:p>
              <a:p>
                <a:endParaRPr lang="en-US" sz="1800" dirty="0">
                  <a:latin typeface="Cambria Math" panose="02040503050406030204" pitchFamily="18" charset="0"/>
                  <a:ea typeface="Cambria Math" panose="02040503050406030204" pitchFamily="18" charset="0"/>
                </a:endParaRPr>
              </a:p>
              <a:p>
                <a:endParaRPr lang="en-US" sz="1800" dirty="0">
                  <a:latin typeface="Cambria Math" panose="02040503050406030204" pitchFamily="18" charset="0"/>
                  <a:ea typeface="Cambria Math" panose="02040503050406030204" pitchFamily="18" charset="0"/>
                </a:endParaRPr>
              </a:p>
              <a:p>
                <a:endParaRPr lang="en-US" sz="1800" dirty="0">
                  <a:latin typeface="Cambria Math" panose="02040503050406030204" pitchFamily="18" charset="0"/>
                  <a:ea typeface="Cambria Math" panose="02040503050406030204" pitchFamily="18" charset="0"/>
                </a:endParaRPr>
              </a:p>
              <a:p>
                <a:pPr marL="0" indent="0">
                  <a:buNone/>
                </a:pPr>
                <a:endParaRPr lang="en-US" sz="1800" dirty="0">
                  <a:latin typeface="Cambria Math" panose="02040503050406030204" pitchFamily="18" charset="0"/>
                  <a:ea typeface="Cambria Math" panose="02040503050406030204" pitchFamily="18" charset="0"/>
                </a:endParaRPr>
              </a:p>
              <a:p>
                <a:r>
                  <a:rPr lang="en-US" sz="1800" dirty="0">
                    <a:latin typeface="Cambria Math" panose="02040503050406030204" pitchFamily="18" charset="0"/>
                    <a:ea typeface="Cambria Math" panose="02040503050406030204" pitchFamily="18" charset="0"/>
                  </a:rPr>
                  <a:t>The photon and HVM polarization vectors were derived as projection operators constrained by the Ward identity that extract the longitudinal component of the hard matching coefficient</a:t>
                </a:r>
              </a:p>
              <a:p>
                <a:r>
                  <a:rPr lang="en-US" sz="1800" dirty="0">
                    <a:latin typeface="Cambria Math" panose="02040503050406030204" pitchFamily="18" charset="0"/>
                    <a:ea typeface="Cambria Math" panose="02040503050406030204" pitchFamily="18" charset="0"/>
                  </a:rPr>
                  <a:t>Calculations revealed non–zero longitudinal terms at leading and </a:t>
                </a:r>
                <a:r>
                  <a:rPr lang="en-US" sz="1800" dirty="0" err="1">
                    <a:latin typeface="Cambria Math" panose="02040503050406030204" pitchFamily="18" charset="0"/>
                    <a:ea typeface="Cambria Math" panose="02040503050406030204" pitchFamily="18" charset="0"/>
                  </a:rPr>
                  <a:t>subleading</a:t>
                </a:r>
                <a:r>
                  <a:rPr lang="en-US" sz="1800" dirty="0">
                    <a:latin typeface="Cambria Math" panose="02040503050406030204" pitchFamily="18" charset="0"/>
                    <a:ea typeface="Cambria Math" panose="02040503050406030204" pitchFamily="18" charset="0"/>
                  </a:rPr>
                  <a:t> power, </a:t>
                </a:r>
                <a:r>
                  <a:rPr lang="en-US" sz="1800" dirty="0">
                    <a:solidFill>
                      <a:schemeClr val="accent5">
                        <a:lumMod val="60000"/>
                        <a:lumOff val="40000"/>
                      </a:schemeClr>
                    </a:solidFill>
                    <a:latin typeface="Cambria Math" panose="02040503050406030204" pitchFamily="18" charset="0"/>
                    <a:ea typeface="Cambria Math" panose="02040503050406030204" pitchFamily="18" charset="0"/>
                  </a:rPr>
                  <a:t>HOWEVER those terms went to zero when taking the photoproduction limit </a:t>
                </a:r>
                <a14:m>
                  <m:oMath xmlns:m="http://schemas.openxmlformats.org/officeDocument/2006/math">
                    <m:sSup>
                      <m:sSupPr>
                        <m:ctrlPr>
                          <a:rPr lang="en-US" sz="1800" b="0" i="1" smtClean="0">
                            <a:solidFill>
                              <a:schemeClr val="accent5">
                                <a:lumMod val="60000"/>
                                <a:lumOff val="40000"/>
                              </a:schemeClr>
                            </a:solidFill>
                            <a:latin typeface="Cambria Math" panose="02040503050406030204" pitchFamily="18" charset="0"/>
                            <a:ea typeface="Cambria Math" panose="02040503050406030204" pitchFamily="18" charset="0"/>
                          </a:rPr>
                        </m:ctrlPr>
                      </m:sSupPr>
                      <m:e>
                        <m:r>
                          <a:rPr lang="en-US" sz="1800" b="0" i="1" smtClean="0">
                            <a:solidFill>
                              <a:schemeClr val="accent5">
                                <a:lumMod val="60000"/>
                                <a:lumOff val="40000"/>
                              </a:schemeClr>
                            </a:solidFill>
                            <a:latin typeface="Cambria Math" panose="02040503050406030204" pitchFamily="18" charset="0"/>
                            <a:ea typeface="Cambria Math" panose="02040503050406030204" pitchFamily="18" charset="0"/>
                          </a:rPr>
                          <m:t>𝑄</m:t>
                        </m:r>
                      </m:e>
                      <m:sup>
                        <m:r>
                          <a:rPr lang="en-US" sz="1800" b="0" i="1" smtClean="0">
                            <a:solidFill>
                              <a:schemeClr val="accent5">
                                <a:lumMod val="60000"/>
                                <a:lumOff val="40000"/>
                              </a:schemeClr>
                            </a:solidFill>
                            <a:latin typeface="Cambria Math" panose="02040503050406030204" pitchFamily="18" charset="0"/>
                            <a:ea typeface="Cambria Math" panose="02040503050406030204" pitchFamily="18" charset="0"/>
                          </a:rPr>
                          <m:t>2</m:t>
                        </m:r>
                      </m:sup>
                    </m:sSup>
                    <m:r>
                      <a:rPr lang="en-US" sz="1800" b="0" i="1" smtClean="0">
                        <a:solidFill>
                          <a:schemeClr val="accent5">
                            <a:lumMod val="60000"/>
                            <a:lumOff val="40000"/>
                          </a:schemeClr>
                        </a:solidFill>
                        <a:latin typeface="Cambria Math" panose="02040503050406030204" pitchFamily="18" charset="0"/>
                        <a:ea typeface="Cambria Math" panose="02040503050406030204" pitchFamily="18" charset="0"/>
                      </a:rPr>
                      <m:t>→0</m:t>
                    </m:r>
                  </m:oMath>
                </a14:m>
                <a:endParaRPr lang="en-US" sz="2200" dirty="0">
                  <a:solidFill>
                    <a:schemeClr val="accent5">
                      <a:lumMod val="60000"/>
                      <a:lumOff val="40000"/>
                    </a:schemeClr>
                  </a:solidFill>
                  <a:latin typeface="Cambria Math" panose="02040503050406030204" pitchFamily="18" charset="0"/>
                  <a:ea typeface="Cambria Math" panose="02040503050406030204" pitchFamily="18" charset="0"/>
                </a:endParaRPr>
              </a:p>
              <a:p>
                <a:pPr marL="0" indent="0">
                  <a:buNone/>
                </a:pPr>
                <a:endParaRPr lang="en-US" sz="2200" dirty="0">
                  <a:solidFill>
                    <a:schemeClr val="accent5">
                      <a:lumMod val="60000"/>
                      <a:lumOff val="40000"/>
                    </a:schemeClr>
                  </a:solidFill>
                  <a:latin typeface="Cambria Math" panose="02040503050406030204" pitchFamily="18" charset="0"/>
                  <a:ea typeface="Cambria Math" panose="02040503050406030204" pitchFamily="18" charset="0"/>
                </a:endParaRPr>
              </a:p>
              <a:p>
                <a:pPr marL="0" indent="0" algn="ctr">
                  <a:buNone/>
                </a:pPr>
                <a14:m>
                  <m:oMath xmlns:m="http://schemas.openxmlformats.org/officeDocument/2006/math">
                    <m:r>
                      <a:rPr lang="en-US" sz="1800" b="1" i="0" smtClean="0">
                        <a:solidFill>
                          <a:schemeClr val="accent5">
                            <a:lumMod val="60000"/>
                            <a:lumOff val="40000"/>
                          </a:schemeClr>
                        </a:solidFill>
                        <a:latin typeface="Cambria Math" panose="02040503050406030204" pitchFamily="18" charset="0"/>
                        <a:ea typeface="Cambria Math" panose="02040503050406030204" pitchFamily="18" charset="0"/>
                      </a:rPr>
                      <m:t>∴ </m:t>
                    </m:r>
                  </m:oMath>
                </a14:m>
                <a:r>
                  <a:rPr lang="en-US" sz="1800" b="1" i="1" dirty="0">
                    <a:solidFill>
                      <a:schemeClr val="accent5">
                        <a:lumMod val="60000"/>
                        <a:lumOff val="40000"/>
                      </a:schemeClr>
                    </a:solidFill>
                    <a:latin typeface="Cambria Math" panose="02040503050406030204" pitchFamily="18" charset="0"/>
                    <a:ea typeface="Cambria Math" panose="02040503050406030204" pitchFamily="18" charset="0"/>
                  </a:rPr>
                  <a:t>In the photoproduction limit, we only extract terms in the transverse direction</a:t>
                </a:r>
                <a:endParaRPr lang="en-US" sz="2000" b="1" i="1" dirty="0">
                  <a:solidFill>
                    <a:schemeClr val="accent5">
                      <a:lumMod val="60000"/>
                      <a:lumOff val="40000"/>
                    </a:schemeClr>
                  </a:solidFill>
                  <a:latin typeface="Cambria Math" panose="02040503050406030204" pitchFamily="18" charset="0"/>
                  <a:ea typeface="Cambria Math" panose="02040503050406030204" pitchFamily="18" charset="0"/>
                </a:endParaRPr>
              </a:p>
              <a:p>
                <a:pPr marL="0" indent="0">
                  <a:buNone/>
                </a:pPr>
                <a:endParaRPr lang="en-US" sz="1800" dirty="0">
                  <a:latin typeface="Cambria Math" panose="02040503050406030204" pitchFamily="18" charset="0"/>
                  <a:ea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5F6DA220-8418-93FE-52F0-67016146338B}"/>
                  </a:ext>
                </a:extLst>
              </p:cNvPr>
              <p:cNvSpPr>
                <a:spLocks noGrp="1" noRot="1" noChangeAspect="1" noMove="1" noResize="1" noEditPoints="1" noAdjustHandles="1" noChangeArrowheads="1" noChangeShapeType="1" noTextEdit="1"/>
              </p:cNvSpPr>
              <p:nvPr>
                <p:ph idx="1"/>
              </p:nvPr>
            </p:nvSpPr>
            <p:spPr>
              <a:blipFill>
                <a:blip r:embed="rId3"/>
                <a:stretch>
                  <a:fillRect l="-483" t="-116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E94627F-9F16-9DA6-68D1-418E32FBEB4A}"/>
              </a:ext>
            </a:extLst>
          </p:cNvPr>
          <p:cNvSpPr>
            <a:spLocks noGrp="1"/>
          </p:cNvSpPr>
          <p:nvPr>
            <p:ph type="sldNum" sz="quarter" idx="12"/>
          </p:nvPr>
        </p:nvSpPr>
        <p:spPr/>
        <p:txBody>
          <a:bodyPr/>
          <a:lstStyle/>
          <a:p>
            <a:fld id="{D2EFEDA6-2F81-804A-B5E6-66C42CE7D3B0}" type="slidenum">
              <a:rPr lang="en-US" smtClean="0"/>
              <a:t>23</a:t>
            </a:fld>
            <a:endParaRPr lang="en-US"/>
          </a:p>
        </p:txBody>
      </p:sp>
      <p:pic>
        <p:nvPicPr>
          <p:cNvPr id="7" name="Picture 6">
            <a:extLst>
              <a:ext uri="{FF2B5EF4-FFF2-40B4-BE49-F238E27FC236}">
                <a16:creationId xmlns:a16="http://schemas.microsoft.com/office/drawing/2014/main" id="{A7710197-C29B-DEBA-6656-A394E4E10076}"/>
              </a:ext>
            </a:extLst>
          </p:cNvPr>
          <p:cNvPicPr>
            <a:picLocks noChangeAspect="1"/>
          </p:cNvPicPr>
          <p:nvPr/>
        </p:nvPicPr>
        <p:blipFill>
          <a:blip r:embed="rId4"/>
          <a:stretch>
            <a:fillRect/>
          </a:stretch>
        </p:blipFill>
        <p:spPr>
          <a:xfrm>
            <a:off x="2029388" y="2182725"/>
            <a:ext cx="6915563" cy="1378870"/>
          </a:xfrm>
          <a:prstGeom prst="rect">
            <a:avLst/>
          </a:prstGeom>
        </p:spPr>
      </p:pic>
      <p:sp>
        <p:nvSpPr>
          <p:cNvPr id="5" name="Oval 4">
            <a:extLst>
              <a:ext uri="{FF2B5EF4-FFF2-40B4-BE49-F238E27FC236}">
                <a16:creationId xmlns:a16="http://schemas.microsoft.com/office/drawing/2014/main" id="{A8C4EED6-D2DE-F3F1-6ABE-CCE97A5E3D86}"/>
              </a:ext>
            </a:extLst>
          </p:cNvPr>
          <p:cNvSpPr/>
          <p:nvPr/>
        </p:nvSpPr>
        <p:spPr>
          <a:xfrm>
            <a:off x="6231467" y="2182725"/>
            <a:ext cx="1405466" cy="740171"/>
          </a:xfrm>
          <a:prstGeom prst="ellipse">
            <a:avLst/>
          </a:prstGeom>
          <a:noFill/>
          <a:ln w="5715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cxnSp>
        <p:nvCxnSpPr>
          <p:cNvPr id="10" name="Straight Arrow Connector 9">
            <a:extLst>
              <a:ext uri="{FF2B5EF4-FFF2-40B4-BE49-F238E27FC236}">
                <a16:creationId xmlns:a16="http://schemas.microsoft.com/office/drawing/2014/main" id="{BBCF8FD9-1F3E-D00A-D2E7-0654C9168599}"/>
              </a:ext>
            </a:extLst>
          </p:cNvPr>
          <p:cNvCxnSpPr>
            <a:cxnSpLocks/>
          </p:cNvCxnSpPr>
          <p:nvPr/>
        </p:nvCxnSpPr>
        <p:spPr>
          <a:xfrm flipH="1">
            <a:off x="7636933" y="2552810"/>
            <a:ext cx="1191188" cy="82863"/>
          </a:xfrm>
          <a:prstGeom prst="straightConnector1">
            <a:avLst/>
          </a:prstGeom>
          <a:ln w="57150">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9FC16B4B-81FD-A4E8-FDFF-0CCB2E4BFE7A}"/>
              </a:ext>
            </a:extLst>
          </p:cNvPr>
          <p:cNvSpPr txBox="1"/>
          <p:nvPr/>
        </p:nvSpPr>
        <p:spPr>
          <a:xfrm>
            <a:off x="8944951" y="2132576"/>
            <a:ext cx="2508504" cy="646331"/>
          </a:xfrm>
          <a:prstGeom prst="rect">
            <a:avLst/>
          </a:prstGeom>
          <a:noFill/>
        </p:spPr>
        <p:txBody>
          <a:bodyPr wrap="square" rtlCol="0">
            <a:spAutoFit/>
          </a:bodyPr>
          <a:lstStyle/>
          <a:p>
            <a:pPr algn="ctr"/>
            <a:r>
              <a:rPr lang="en-US" b="1" dirty="0">
                <a:solidFill>
                  <a:schemeClr val="accent4">
                    <a:lumMod val="60000"/>
                    <a:lumOff val="40000"/>
                  </a:schemeClr>
                </a:solidFill>
                <a:latin typeface="Cambria Math" panose="02040503050406030204" pitchFamily="18" charset="0"/>
                <a:ea typeface="Cambria Math" panose="02040503050406030204" pitchFamily="18" charset="0"/>
              </a:rPr>
              <a:t>Polarization vectors for photon and HVM</a:t>
            </a:r>
          </a:p>
        </p:txBody>
      </p:sp>
      <p:sp>
        <p:nvSpPr>
          <p:cNvPr id="6" name="Footer Placeholder 5">
            <a:extLst>
              <a:ext uri="{FF2B5EF4-FFF2-40B4-BE49-F238E27FC236}">
                <a16:creationId xmlns:a16="http://schemas.microsoft.com/office/drawing/2014/main" id="{167C5F96-16A1-8794-B252-047B77744400}"/>
              </a:ext>
            </a:extLst>
          </p:cNvPr>
          <p:cNvSpPr>
            <a:spLocks noGrp="1"/>
          </p:cNvSpPr>
          <p:nvPr>
            <p:ph type="ftr" sz="quarter" idx="11"/>
          </p:nvPr>
        </p:nvSpPr>
        <p:spPr/>
        <p:txBody>
          <a:bodyPr/>
          <a:lstStyle/>
          <a:p>
            <a:r>
              <a:rPr lang="en-US"/>
              <a:t>Sarah K. Blask | QGT Collaboration | SCET 2026</a:t>
            </a:r>
          </a:p>
        </p:txBody>
      </p:sp>
    </p:spTree>
    <p:extLst>
      <p:ext uri="{BB962C8B-B14F-4D97-AF65-F5344CB8AC3E}">
        <p14:creationId xmlns:p14="http://schemas.microsoft.com/office/powerpoint/2010/main" val="750042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10564-D225-3A8F-7B6D-D1AB24C5F7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9C656A-B090-3660-5AC5-C80FDB19E458}"/>
              </a:ext>
            </a:extLst>
          </p:cNvPr>
          <p:cNvSpPr>
            <a:spLocks noGrp="1"/>
          </p:cNvSpPr>
          <p:nvPr>
            <p:ph type="title"/>
          </p:nvPr>
        </p:nvSpPr>
        <p:spPr/>
        <p:txBody>
          <a:bodyPr/>
          <a:lstStyle/>
          <a:p>
            <a:r>
              <a:rPr lang="en-US" b="1" dirty="0">
                <a:solidFill>
                  <a:schemeClr val="tx1">
                    <a:lumMod val="50000"/>
                    <a:lumOff val="50000"/>
                  </a:schemeClr>
                </a:solidFill>
                <a:latin typeface="Cambria Math" panose="02040503050406030204" pitchFamily="18" charset="0"/>
                <a:ea typeface="Cambria Math" panose="02040503050406030204" pitchFamily="18" charset="0"/>
              </a:rPr>
              <a:t>Hard matching coefficient</a:t>
            </a:r>
          </a:p>
        </p:txBody>
      </p:sp>
      <p:sp>
        <p:nvSpPr>
          <p:cNvPr id="4" name="Slide Number Placeholder 3">
            <a:extLst>
              <a:ext uri="{FF2B5EF4-FFF2-40B4-BE49-F238E27FC236}">
                <a16:creationId xmlns:a16="http://schemas.microsoft.com/office/drawing/2014/main" id="{982A7284-2753-A90C-BA2B-CBACB3D41261}"/>
              </a:ext>
            </a:extLst>
          </p:cNvPr>
          <p:cNvSpPr>
            <a:spLocks noGrp="1"/>
          </p:cNvSpPr>
          <p:nvPr>
            <p:ph type="sldNum" sz="quarter" idx="12"/>
          </p:nvPr>
        </p:nvSpPr>
        <p:spPr/>
        <p:txBody>
          <a:bodyPr/>
          <a:lstStyle/>
          <a:p>
            <a:fld id="{D2EFEDA6-2F81-804A-B5E6-66C42CE7D3B0}" type="slidenum">
              <a:rPr lang="en-US" smtClean="0"/>
              <a:t>24</a:t>
            </a:fld>
            <a:endParaRPr lang="en-US"/>
          </a:p>
        </p:txBody>
      </p:sp>
      <p:pic>
        <p:nvPicPr>
          <p:cNvPr id="10" name="Picture 9">
            <a:extLst>
              <a:ext uri="{FF2B5EF4-FFF2-40B4-BE49-F238E27FC236}">
                <a16:creationId xmlns:a16="http://schemas.microsoft.com/office/drawing/2014/main" id="{B63C559F-62DB-C135-5F15-D2BA316DB1C2}"/>
              </a:ext>
            </a:extLst>
          </p:cNvPr>
          <p:cNvPicPr>
            <a:picLocks noChangeAspect="1"/>
          </p:cNvPicPr>
          <p:nvPr/>
        </p:nvPicPr>
        <p:blipFill>
          <a:blip r:embed="rId3"/>
          <a:stretch>
            <a:fillRect/>
          </a:stretch>
        </p:blipFill>
        <p:spPr>
          <a:xfrm>
            <a:off x="3223986" y="2067379"/>
            <a:ext cx="5176108" cy="920750"/>
          </a:xfrm>
          <a:prstGeom prst="rect">
            <a:avLst/>
          </a:prstGeom>
        </p:spPr>
      </p:pic>
      <p:pic>
        <p:nvPicPr>
          <p:cNvPr id="12" name="Picture 11">
            <a:extLst>
              <a:ext uri="{FF2B5EF4-FFF2-40B4-BE49-F238E27FC236}">
                <a16:creationId xmlns:a16="http://schemas.microsoft.com/office/drawing/2014/main" id="{115F8373-DB54-4837-F5C7-9A11CEC8289A}"/>
              </a:ext>
            </a:extLst>
          </p:cNvPr>
          <p:cNvPicPr>
            <a:picLocks noChangeAspect="1"/>
          </p:cNvPicPr>
          <p:nvPr/>
        </p:nvPicPr>
        <p:blipFill>
          <a:blip r:embed="rId4"/>
          <a:stretch>
            <a:fillRect/>
          </a:stretch>
        </p:blipFill>
        <p:spPr>
          <a:xfrm>
            <a:off x="2117888" y="3409497"/>
            <a:ext cx="7956224" cy="920750"/>
          </a:xfrm>
          <a:prstGeom prst="rect">
            <a:avLst/>
          </a:prstGeom>
        </p:spPr>
      </p:pic>
      <p:pic>
        <p:nvPicPr>
          <p:cNvPr id="13" name="Picture 12">
            <a:extLst>
              <a:ext uri="{FF2B5EF4-FFF2-40B4-BE49-F238E27FC236}">
                <a16:creationId xmlns:a16="http://schemas.microsoft.com/office/drawing/2014/main" id="{624C5518-81B9-1B9F-7A6D-92023E7A1D22}"/>
              </a:ext>
            </a:extLst>
          </p:cNvPr>
          <p:cNvPicPr>
            <a:picLocks noChangeAspect="1"/>
          </p:cNvPicPr>
          <p:nvPr/>
        </p:nvPicPr>
        <p:blipFill>
          <a:blip r:embed="rId5"/>
          <a:stretch>
            <a:fillRect/>
          </a:stretch>
        </p:blipFill>
        <p:spPr>
          <a:xfrm>
            <a:off x="2821445" y="5045076"/>
            <a:ext cx="2628390" cy="586922"/>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AFA4FBE-ABE6-4F13-E0F6-3DD39723653D}"/>
                  </a:ext>
                </a:extLst>
              </p:cNvPr>
              <p:cNvSpPr txBox="1"/>
              <p:nvPr/>
            </p:nvSpPr>
            <p:spPr>
              <a:xfrm>
                <a:off x="6572834" y="4807882"/>
                <a:ext cx="2508504" cy="1241174"/>
              </a:xfrm>
              <a:prstGeom prst="rect">
                <a:avLst/>
              </a:prstGeom>
              <a:noFill/>
            </p:spPr>
            <p:txBody>
              <a:bodyPr wrap="square" rtlCol="0">
                <a:spAutoFit/>
              </a:bodyPr>
              <a:lstStyle/>
              <a:p>
                <a:pPr algn="ctr"/>
                <a14:m>
                  <m:oMath xmlns:m="http://schemas.openxmlformats.org/officeDocument/2006/math">
                    <m:sSub>
                      <m:sSubPr>
                        <m:ctrlPr>
                          <a:rPr lang="en-US" b="1" i="1" dirty="0" smtClean="0">
                            <a:solidFill>
                              <a:schemeClr val="accent4">
                                <a:lumMod val="60000"/>
                                <a:lumOff val="40000"/>
                              </a:schemeClr>
                            </a:solidFill>
                            <a:latin typeface="Cambria Math" panose="02040503050406030204" pitchFamily="18" charset="0"/>
                            <a:ea typeface="Cambria Math" panose="02040503050406030204" pitchFamily="18" charset="0"/>
                          </a:rPr>
                        </m:ctrlPr>
                      </m:sSubPr>
                      <m:e>
                        <m:r>
                          <a:rPr lang="en-US" b="1" i="1" dirty="0" smtClean="0">
                            <a:solidFill>
                              <a:schemeClr val="accent4">
                                <a:lumMod val="60000"/>
                                <a:lumOff val="40000"/>
                              </a:schemeClr>
                            </a:solidFill>
                            <a:latin typeface="Cambria Math" panose="02040503050406030204" pitchFamily="18" charset="0"/>
                            <a:ea typeface="Cambria Math" panose="02040503050406030204" pitchFamily="18" charset="0"/>
                          </a:rPr>
                          <m:t>𝑷</m:t>
                        </m:r>
                      </m:e>
                      <m:sub>
                        <m:r>
                          <a:rPr lang="en-US" b="1" i="1" dirty="0" smtClean="0">
                            <a:solidFill>
                              <a:schemeClr val="accent4">
                                <a:lumMod val="60000"/>
                                <a:lumOff val="40000"/>
                              </a:schemeClr>
                            </a:solidFill>
                            <a:latin typeface="Cambria Math" panose="02040503050406030204" pitchFamily="18" charset="0"/>
                            <a:ea typeface="Cambria Math" panose="02040503050406030204" pitchFamily="18" charset="0"/>
                          </a:rPr>
                          <m:t>𝑽</m:t>
                        </m:r>
                      </m:sub>
                    </m:sSub>
                  </m:oMath>
                </a14:m>
                <a:r>
                  <a:rPr lang="en-US" b="1" dirty="0">
                    <a:solidFill>
                      <a:schemeClr val="accent4">
                        <a:lumMod val="60000"/>
                        <a:lumOff val="40000"/>
                      </a:schemeClr>
                    </a:solidFill>
                    <a:latin typeface="Cambria Math" panose="02040503050406030204" pitchFamily="18" charset="0"/>
                    <a:ea typeface="Cambria Math" panose="02040503050406030204" pitchFamily="18" charset="0"/>
                  </a:rPr>
                  <a:t> is kept up to leading order in </a:t>
                </a:r>
                <a14:m>
                  <m:oMath xmlns:m="http://schemas.openxmlformats.org/officeDocument/2006/math">
                    <m:r>
                      <a:rPr lang="en-US" b="1" i="1" smtClean="0">
                        <a:solidFill>
                          <a:schemeClr val="accent4">
                            <a:lumMod val="60000"/>
                            <a:lumOff val="40000"/>
                          </a:schemeClr>
                        </a:solidFill>
                        <a:latin typeface="Cambria Math" panose="02040503050406030204" pitchFamily="18" charset="0"/>
                        <a:ea typeface="Cambria Math" panose="02040503050406030204" pitchFamily="18" charset="0"/>
                      </a:rPr>
                      <m:t>𝒌</m:t>
                    </m:r>
                  </m:oMath>
                </a14:m>
                <a:r>
                  <a:rPr lang="en-US" b="1" dirty="0">
                    <a:solidFill>
                      <a:schemeClr val="accent4">
                        <a:lumMod val="60000"/>
                        <a:lumOff val="40000"/>
                      </a:schemeClr>
                    </a:solidFill>
                    <a:latin typeface="Cambria Math" panose="02040503050406030204" pitchFamily="18" charset="0"/>
                    <a:ea typeface="Cambria Math" panose="02040503050406030204" pitchFamily="18" charset="0"/>
                  </a:rPr>
                  <a:t>, and therefore satisfies </a:t>
                </a:r>
                <a14:m>
                  <m:oMath xmlns:m="http://schemas.openxmlformats.org/officeDocument/2006/math">
                    <m:sSubSup>
                      <m:sSubSupPr>
                        <m:ctrlPr>
                          <a:rPr lang="en-US" b="1" i="1" smtClean="0">
                            <a:solidFill>
                              <a:schemeClr val="accent4">
                                <a:lumMod val="60000"/>
                                <a:lumOff val="40000"/>
                              </a:schemeClr>
                            </a:solidFill>
                            <a:latin typeface="Cambria Math" panose="02040503050406030204" pitchFamily="18" charset="0"/>
                            <a:ea typeface="Cambria Math" panose="02040503050406030204" pitchFamily="18" charset="0"/>
                          </a:rPr>
                        </m:ctrlPr>
                      </m:sSubSupPr>
                      <m:e>
                        <m:r>
                          <a:rPr lang="en-US" b="1" i="1" smtClean="0">
                            <a:solidFill>
                              <a:schemeClr val="accent4">
                                <a:lumMod val="60000"/>
                                <a:lumOff val="40000"/>
                              </a:schemeClr>
                            </a:solidFill>
                            <a:latin typeface="Cambria Math" panose="02040503050406030204" pitchFamily="18" charset="0"/>
                            <a:ea typeface="Cambria Math" panose="02040503050406030204" pitchFamily="18" charset="0"/>
                          </a:rPr>
                          <m:t>𝑷</m:t>
                        </m:r>
                      </m:e>
                      <m:sub>
                        <m:r>
                          <a:rPr lang="en-US" b="1" i="1" smtClean="0">
                            <a:solidFill>
                              <a:schemeClr val="accent4">
                                <a:lumMod val="60000"/>
                                <a:lumOff val="40000"/>
                              </a:schemeClr>
                            </a:solidFill>
                            <a:latin typeface="Cambria Math" panose="02040503050406030204" pitchFamily="18" charset="0"/>
                            <a:ea typeface="Cambria Math" panose="02040503050406030204" pitchFamily="18" charset="0"/>
                          </a:rPr>
                          <m:t>𝑽</m:t>
                        </m:r>
                      </m:sub>
                      <m:sup>
                        <m:r>
                          <a:rPr lang="en-US" b="1" i="1" smtClean="0">
                            <a:solidFill>
                              <a:schemeClr val="accent4">
                                <a:lumMod val="60000"/>
                                <a:lumOff val="40000"/>
                              </a:schemeClr>
                            </a:solidFill>
                            <a:latin typeface="Cambria Math" panose="02040503050406030204" pitchFamily="18" charset="0"/>
                            <a:ea typeface="Cambria Math" panose="02040503050406030204" pitchFamily="18" charset="0"/>
                          </a:rPr>
                          <m:t>𝟐</m:t>
                        </m:r>
                      </m:sup>
                    </m:sSubSup>
                    <m:r>
                      <a:rPr lang="en-US" b="1" i="1" smtClean="0">
                        <a:solidFill>
                          <a:schemeClr val="accent4">
                            <a:lumMod val="60000"/>
                            <a:lumOff val="40000"/>
                          </a:schemeClr>
                        </a:solidFill>
                        <a:latin typeface="Cambria Math" panose="02040503050406030204" pitchFamily="18" charset="0"/>
                        <a:ea typeface="Cambria Math" panose="02040503050406030204" pitchFamily="18" charset="0"/>
                      </a:rPr>
                      <m:t>=</m:t>
                    </m:r>
                    <m:r>
                      <a:rPr lang="en-US" b="1" i="1" smtClean="0">
                        <a:solidFill>
                          <a:schemeClr val="accent4">
                            <a:lumMod val="60000"/>
                            <a:lumOff val="40000"/>
                          </a:schemeClr>
                        </a:solidFill>
                        <a:latin typeface="Cambria Math" panose="02040503050406030204" pitchFamily="18" charset="0"/>
                        <a:ea typeface="Cambria Math" panose="02040503050406030204" pitchFamily="18" charset="0"/>
                      </a:rPr>
                      <m:t>𝟒</m:t>
                    </m:r>
                    <m:sSubSup>
                      <m:sSubSupPr>
                        <m:ctrlPr>
                          <a:rPr lang="en-US" b="1" i="1" smtClean="0">
                            <a:solidFill>
                              <a:schemeClr val="accent4">
                                <a:lumMod val="60000"/>
                                <a:lumOff val="40000"/>
                              </a:schemeClr>
                            </a:solidFill>
                            <a:latin typeface="Cambria Math" panose="02040503050406030204" pitchFamily="18" charset="0"/>
                            <a:ea typeface="Cambria Math" panose="02040503050406030204" pitchFamily="18" charset="0"/>
                          </a:rPr>
                        </m:ctrlPr>
                      </m:sSubSupPr>
                      <m:e>
                        <m:r>
                          <a:rPr lang="en-US" b="1" i="1" smtClean="0">
                            <a:solidFill>
                              <a:schemeClr val="accent4">
                                <a:lumMod val="60000"/>
                                <a:lumOff val="40000"/>
                              </a:schemeClr>
                            </a:solidFill>
                            <a:latin typeface="Cambria Math" panose="02040503050406030204" pitchFamily="18" charset="0"/>
                            <a:ea typeface="Cambria Math" panose="02040503050406030204" pitchFamily="18" charset="0"/>
                          </a:rPr>
                          <m:t>𝒎</m:t>
                        </m:r>
                      </m:e>
                      <m:sub>
                        <m:r>
                          <a:rPr lang="en-US" b="1" i="1" smtClean="0">
                            <a:solidFill>
                              <a:schemeClr val="accent4">
                                <a:lumMod val="60000"/>
                                <a:lumOff val="40000"/>
                              </a:schemeClr>
                            </a:solidFill>
                            <a:latin typeface="Cambria Math" panose="02040503050406030204" pitchFamily="18" charset="0"/>
                            <a:ea typeface="Cambria Math" panose="02040503050406030204" pitchFamily="18" charset="0"/>
                          </a:rPr>
                          <m:t>𝑸</m:t>
                        </m:r>
                      </m:sub>
                      <m:sup>
                        <m:r>
                          <a:rPr lang="en-US" b="1" i="1" smtClean="0">
                            <a:solidFill>
                              <a:schemeClr val="accent4">
                                <a:lumMod val="60000"/>
                                <a:lumOff val="40000"/>
                              </a:schemeClr>
                            </a:solidFill>
                            <a:latin typeface="Cambria Math" panose="02040503050406030204" pitchFamily="18" charset="0"/>
                            <a:ea typeface="Cambria Math" panose="02040503050406030204" pitchFamily="18" charset="0"/>
                          </a:rPr>
                          <m:t>𝟐</m:t>
                        </m:r>
                      </m:sup>
                    </m:sSubSup>
                  </m:oMath>
                </a14:m>
                <a:endParaRPr lang="en-US" b="1" dirty="0">
                  <a:solidFill>
                    <a:schemeClr val="accent4">
                      <a:lumMod val="60000"/>
                      <a:lumOff val="40000"/>
                    </a:schemeClr>
                  </a:solidFill>
                  <a:latin typeface="Cambria Math" panose="02040503050406030204" pitchFamily="18" charset="0"/>
                  <a:ea typeface="Cambria Math" panose="02040503050406030204" pitchFamily="18" charset="0"/>
                </a:endParaRPr>
              </a:p>
            </p:txBody>
          </p:sp>
        </mc:Choice>
        <mc:Fallback xmlns="">
          <p:sp>
            <p:nvSpPr>
              <p:cNvPr id="17" name="TextBox 16">
                <a:extLst>
                  <a:ext uri="{FF2B5EF4-FFF2-40B4-BE49-F238E27FC236}">
                    <a16:creationId xmlns:a16="http://schemas.microsoft.com/office/drawing/2014/main" id="{8AFA4FBE-ABE6-4F13-E0F6-3DD39723653D}"/>
                  </a:ext>
                </a:extLst>
              </p:cNvPr>
              <p:cNvSpPr txBox="1">
                <a:spLocks noRot="1" noChangeAspect="1" noMove="1" noResize="1" noEditPoints="1" noAdjustHandles="1" noChangeArrowheads="1" noChangeShapeType="1" noTextEdit="1"/>
              </p:cNvSpPr>
              <p:nvPr/>
            </p:nvSpPr>
            <p:spPr>
              <a:xfrm>
                <a:off x="6572834" y="4807882"/>
                <a:ext cx="2508504" cy="1241174"/>
              </a:xfrm>
              <a:prstGeom prst="rect">
                <a:avLst/>
              </a:prstGeom>
              <a:blipFill>
                <a:blip r:embed="rId6"/>
                <a:stretch>
                  <a:fillRect l="-1005" t="-2020" r="-3015" b="-2020"/>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A3DEF7A4-8CEE-B9FC-DA29-5BAC4E03B870}"/>
              </a:ext>
            </a:extLst>
          </p:cNvPr>
          <p:cNvSpPr>
            <a:spLocks noGrp="1"/>
          </p:cNvSpPr>
          <p:nvPr>
            <p:ph type="ftr" sz="quarter" idx="11"/>
          </p:nvPr>
        </p:nvSpPr>
        <p:spPr/>
        <p:txBody>
          <a:bodyPr/>
          <a:lstStyle/>
          <a:p>
            <a:r>
              <a:rPr lang="en-US"/>
              <a:t>Sarah K. Blask | QGT Collaboration | SCET 2026</a:t>
            </a:r>
          </a:p>
        </p:txBody>
      </p:sp>
    </p:spTree>
    <p:extLst>
      <p:ext uri="{BB962C8B-B14F-4D97-AF65-F5344CB8AC3E}">
        <p14:creationId xmlns:p14="http://schemas.microsoft.com/office/powerpoint/2010/main" val="2794770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96A76-1A8A-7E81-CE4D-B5906B671D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A72867-B578-8F39-A457-1B8392620522}"/>
              </a:ext>
            </a:extLst>
          </p:cNvPr>
          <p:cNvSpPr>
            <a:spLocks noGrp="1"/>
          </p:cNvSpPr>
          <p:nvPr>
            <p:ph type="title"/>
          </p:nvPr>
        </p:nvSpPr>
        <p:spPr/>
        <p:txBody>
          <a:bodyPr/>
          <a:lstStyle/>
          <a:p>
            <a:r>
              <a:rPr lang="en-US" b="1" dirty="0">
                <a:solidFill>
                  <a:schemeClr val="tx1">
                    <a:lumMod val="50000"/>
                    <a:lumOff val="50000"/>
                  </a:schemeClr>
                </a:solidFill>
                <a:latin typeface="Cambria Math" panose="02040503050406030204" pitchFamily="18" charset="0"/>
                <a:ea typeface="Cambria Math" panose="02040503050406030204" pitchFamily="18" charset="0"/>
              </a:rPr>
              <a:t>Hard matching coefficient</a:t>
            </a:r>
          </a:p>
        </p:txBody>
      </p:sp>
      <p:sp>
        <p:nvSpPr>
          <p:cNvPr id="4" name="Slide Number Placeholder 3">
            <a:extLst>
              <a:ext uri="{FF2B5EF4-FFF2-40B4-BE49-F238E27FC236}">
                <a16:creationId xmlns:a16="http://schemas.microsoft.com/office/drawing/2014/main" id="{27A1493E-0744-ACAA-E248-7108228DFE8B}"/>
              </a:ext>
            </a:extLst>
          </p:cNvPr>
          <p:cNvSpPr>
            <a:spLocks noGrp="1"/>
          </p:cNvSpPr>
          <p:nvPr>
            <p:ph type="sldNum" sz="quarter" idx="12"/>
          </p:nvPr>
        </p:nvSpPr>
        <p:spPr/>
        <p:txBody>
          <a:bodyPr/>
          <a:lstStyle/>
          <a:p>
            <a:fld id="{D2EFEDA6-2F81-804A-B5E6-66C42CE7D3B0}" type="slidenum">
              <a:rPr lang="en-US" smtClean="0"/>
              <a:t>25</a:t>
            </a:fld>
            <a:endParaRPr lang="en-US"/>
          </a:p>
        </p:txBody>
      </p:sp>
      <p:pic>
        <p:nvPicPr>
          <p:cNvPr id="3" name="Picture 2">
            <a:extLst>
              <a:ext uri="{FF2B5EF4-FFF2-40B4-BE49-F238E27FC236}">
                <a16:creationId xmlns:a16="http://schemas.microsoft.com/office/drawing/2014/main" id="{6661819E-F6C2-F3DF-423B-0D697480CDE1}"/>
              </a:ext>
            </a:extLst>
          </p:cNvPr>
          <p:cNvPicPr>
            <a:picLocks noChangeAspect="1"/>
          </p:cNvPicPr>
          <p:nvPr/>
        </p:nvPicPr>
        <p:blipFill>
          <a:blip r:embed="rId3"/>
          <a:stretch>
            <a:fillRect/>
          </a:stretch>
        </p:blipFill>
        <p:spPr>
          <a:xfrm>
            <a:off x="2441575" y="1101600"/>
            <a:ext cx="7308850" cy="5437312"/>
          </a:xfrm>
          <a:prstGeom prst="rect">
            <a:avLst/>
          </a:prstGeom>
        </p:spPr>
      </p:pic>
      <p:sp>
        <p:nvSpPr>
          <p:cNvPr id="5" name="Footer Placeholder 4">
            <a:extLst>
              <a:ext uri="{FF2B5EF4-FFF2-40B4-BE49-F238E27FC236}">
                <a16:creationId xmlns:a16="http://schemas.microsoft.com/office/drawing/2014/main" id="{107D9D79-47A3-34C5-1AAC-04110450407B}"/>
              </a:ext>
            </a:extLst>
          </p:cNvPr>
          <p:cNvSpPr>
            <a:spLocks noGrp="1"/>
          </p:cNvSpPr>
          <p:nvPr>
            <p:ph type="ftr" sz="quarter" idx="11"/>
          </p:nvPr>
        </p:nvSpPr>
        <p:spPr/>
        <p:txBody>
          <a:bodyPr/>
          <a:lstStyle/>
          <a:p>
            <a:r>
              <a:rPr lang="en-US"/>
              <a:t>Sarah K. Blask | QGT Collaboration | SCET 2026</a:t>
            </a:r>
          </a:p>
        </p:txBody>
      </p:sp>
    </p:spTree>
    <p:extLst>
      <p:ext uri="{BB962C8B-B14F-4D97-AF65-F5344CB8AC3E}">
        <p14:creationId xmlns:p14="http://schemas.microsoft.com/office/powerpoint/2010/main" val="2879913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86BED-D2ED-2BC7-F3C4-0366E14288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109894-FB37-CD3A-C4FF-9EE3E88E956E}"/>
              </a:ext>
            </a:extLst>
          </p:cNvPr>
          <p:cNvSpPr>
            <a:spLocks noGrp="1"/>
          </p:cNvSpPr>
          <p:nvPr>
            <p:ph type="title"/>
          </p:nvPr>
        </p:nvSpPr>
        <p:spPr/>
        <p:txBody>
          <a:bodyPr/>
          <a:lstStyle/>
          <a:p>
            <a:r>
              <a:rPr lang="en-US" b="1" dirty="0">
                <a:solidFill>
                  <a:schemeClr val="tx1">
                    <a:lumMod val="50000"/>
                    <a:lumOff val="50000"/>
                  </a:schemeClr>
                </a:solidFill>
                <a:latin typeface="Cambria Math" panose="02040503050406030204" pitchFamily="18" charset="0"/>
                <a:ea typeface="Cambria Math" panose="02040503050406030204" pitchFamily="18" charset="0"/>
              </a:rPr>
              <a:t>Photoproduction cross section</a:t>
            </a:r>
          </a:p>
        </p:txBody>
      </p:sp>
      <p:sp>
        <p:nvSpPr>
          <p:cNvPr id="4" name="Slide Number Placeholder 3">
            <a:extLst>
              <a:ext uri="{FF2B5EF4-FFF2-40B4-BE49-F238E27FC236}">
                <a16:creationId xmlns:a16="http://schemas.microsoft.com/office/drawing/2014/main" id="{8AAA7445-7F0E-3B73-D2C3-6BFB461E80B0}"/>
              </a:ext>
            </a:extLst>
          </p:cNvPr>
          <p:cNvSpPr>
            <a:spLocks noGrp="1"/>
          </p:cNvSpPr>
          <p:nvPr>
            <p:ph type="sldNum" sz="quarter" idx="12"/>
          </p:nvPr>
        </p:nvSpPr>
        <p:spPr/>
        <p:txBody>
          <a:bodyPr/>
          <a:lstStyle/>
          <a:p>
            <a:fld id="{D2EFEDA6-2F81-804A-B5E6-66C42CE7D3B0}" type="slidenum">
              <a:rPr lang="en-US" smtClean="0"/>
              <a:t>26</a:t>
            </a:fld>
            <a:endParaRPr lang="en-US"/>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E11AFF4D-D267-1232-DDBF-91301BC138E3}"/>
                  </a:ext>
                </a:extLst>
              </p:cNvPr>
              <p:cNvSpPr>
                <a:spLocks noGrp="1"/>
              </p:cNvSpPr>
              <p:nvPr>
                <p:ph idx="1"/>
              </p:nvPr>
            </p:nvSpPr>
            <p:spPr>
              <a:xfrm>
                <a:off x="838200" y="1825625"/>
                <a:ext cx="10515600" cy="4351338"/>
              </a:xfrm>
            </p:spPr>
            <p:txBody>
              <a:bodyPr>
                <a:normAutofit/>
              </a:bodyPr>
              <a:lstStyle/>
              <a:p>
                <a:r>
                  <a:rPr lang="en-US" sz="2000" dirty="0">
                    <a:latin typeface="Cambria Math" panose="02040503050406030204" pitchFamily="18" charset="0"/>
                    <a:ea typeface="Cambria Math" panose="02040503050406030204" pitchFamily="18" charset="0"/>
                  </a:rPr>
                  <a:t>Subleading hard matching coefficient:</a:t>
                </a:r>
              </a:p>
              <a:p>
                <a:endParaRPr lang="en-US" sz="2000" dirty="0">
                  <a:latin typeface="Cambria Math" panose="02040503050406030204" pitchFamily="18" charset="0"/>
                  <a:ea typeface="Cambria Math" panose="02040503050406030204" pitchFamily="18" charset="0"/>
                </a:endParaRPr>
              </a:p>
              <a:p>
                <a:pPr marL="0" indent="0">
                  <a:buNone/>
                </a:pPr>
                <a:endParaRPr lang="en-US" sz="2000" dirty="0">
                  <a:latin typeface="Cambria Math" panose="02040503050406030204" pitchFamily="18" charset="0"/>
                  <a:ea typeface="Cambria Math" panose="02040503050406030204" pitchFamily="18" charset="0"/>
                </a:endParaRPr>
              </a:p>
              <a:p>
                <a:r>
                  <a:rPr lang="en-US" sz="2000" dirty="0">
                    <a:latin typeface="Cambria Math" panose="02040503050406030204" pitchFamily="18" charset="0"/>
                    <a:ea typeface="Cambria Math" panose="02040503050406030204" pitchFamily="18" charset="0"/>
                  </a:rPr>
                  <a:t>Expand about </a:t>
                </a:r>
                <a14:m>
                  <m:oMath xmlns:m="http://schemas.openxmlformats.org/officeDocument/2006/math">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𝑥</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𝜉</m:t>
                    </m:r>
                    <m:r>
                      <a:rPr lang="en-US" sz="2000" b="0" i="1" smtClean="0">
                        <a:latin typeface="Cambria Math" panose="02040503050406030204" pitchFamily="18" charset="0"/>
                        <a:ea typeface="Cambria Math" panose="02040503050406030204" pitchFamily="18" charset="0"/>
                      </a:rPr>
                      <m:t>|</m:t>
                    </m:r>
                  </m:oMath>
                </a14:m>
                <a:r>
                  <a:rPr lang="en-US" sz="2000" dirty="0">
                    <a:latin typeface="Cambria Math" panose="02040503050406030204" pitchFamily="18" charset="0"/>
                    <a:ea typeface="Cambria Math" panose="02040503050406030204" pitchFamily="18" charset="0"/>
                  </a:rPr>
                  <a:t> for the near-threshold region:</a:t>
                </a:r>
              </a:p>
              <a:p>
                <a:endParaRPr lang="en-US" sz="2000" dirty="0">
                  <a:latin typeface="Cambria Math" panose="02040503050406030204" pitchFamily="18" charset="0"/>
                  <a:ea typeface="Cambria Math" panose="02040503050406030204" pitchFamily="18" charset="0"/>
                </a:endParaRPr>
              </a:p>
              <a:p>
                <a:endParaRPr lang="en-US" sz="2000" dirty="0">
                  <a:latin typeface="Cambria Math" panose="02040503050406030204" pitchFamily="18" charset="0"/>
                  <a:ea typeface="Cambria Math" panose="02040503050406030204" pitchFamily="18" charset="0"/>
                </a:endParaRPr>
              </a:p>
              <a:p>
                <a:r>
                  <a:rPr lang="en-US" sz="2000" dirty="0">
                    <a:latin typeface="Cambria Math" panose="02040503050406030204" pitchFamily="18" charset="0"/>
                    <a:ea typeface="Cambria Math" panose="02040503050406030204" pitchFamily="18" charset="0"/>
                  </a:rPr>
                  <a:t>The differential cross section is then given by:</a:t>
                </a:r>
              </a:p>
              <a:p>
                <a:endParaRPr lang="en-US" sz="2000" dirty="0">
                  <a:latin typeface="Cambria Math" panose="02040503050406030204" pitchFamily="18" charset="0"/>
                  <a:ea typeface="Cambria Math" panose="02040503050406030204" pitchFamily="18" charset="0"/>
                </a:endParaRPr>
              </a:p>
            </p:txBody>
          </p:sp>
        </mc:Choice>
        <mc:Fallback xmlns="">
          <p:sp>
            <p:nvSpPr>
              <p:cNvPr id="6" name="Content Placeholder 2">
                <a:extLst>
                  <a:ext uri="{FF2B5EF4-FFF2-40B4-BE49-F238E27FC236}">
                    <a16:creationId xmlns:a16="http://schemas.microsoft.com/office/drawing/2014/main" id="{E11AFF4D-D267-1232-DDBF-91301BC138E3}"/>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3"/>
                <a:stretch>
                  <a:fillRect l="-603" t="-1453"/>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64009C04-BFD7-7A49-8600-FB551F5AFF38}"/>
              </a:ext>
            </a:extLst>
          </p:cNvPr>
          <p:cNvPicPr>
            <a:picLocks noChangeAspect="1"/>
          </p:cNvPicPr>
          <p:nvPr/>
        </p:nvPicPr>
        <p:blipFill>
          <a:blip r:embed="rId4"/>
          <a:stretch>
            <a:fillRect/>
          </a:stretch>
        </p:blipFill>
        <p:spPr>
          <a:xfrm>
            <a:off x="2076776" y="2156431"/>
            <a:ext cx="7473171" cy="864848"/>
          </a:xfrm>
          <a:prstGeom prst="rect">
            <a:avLst/>
          </a:prstGeom>
        </p:spPr>
      </p:pic>
      <p:pic>
        <p:nvPicPr>
          <p:cNvPr id="8" name="Picture 7">
            <a:extLst>
              <a:ext uri="{FF2B5EF4-FFF2-40B4-BE49-F238E27FC236}">
                <a16:creationId xmlns:a16="http://schemas.microsoft.com/office/drawing/2014/main" id="{B87BE5BF-6877-C078-3107-5BF70D8DFA9F}"/>
              </a:ext>
            </a:extLst>
          </p:cNvPr>
          <p:cNvPicPr>
            <a:picLocks noChangeAspect="1"/>
          </p:cNvPicPr>
          <p:nvPr/>
        </p:nvPicPr>
        <p:blipFill>
          <a:blip r:embed="rId5"/>
          <a:stretch>
            <a:fillRect/>
          </a:stretch>
        </p:blipFill>
        <p:spPr>
          <a:xfrm>
            <a:off x="2076776" y="3442155"/>
            <a:ext cx="7473171" cy="694229"/>
          </a:xfrm>
          <a:prstGeom prst="rect">
            <a:avLst/>
          </a:prstGeom>
        </p:spPr>
      </p:pic>
      <p:pic>
        <p:nvPicPr>
          <p:cNvPr id="9" name="Picture 8">
            <a:extLst>
              <a:ext uri="{FF2B5EF4-FFF2-40B4-BE49-F238E27FC236}">
                <a16:creationId xmlns:a16="http://schemas.microsoft.com/office/drawing/2014/main" id="{3CCE9B69-48DA-ED38-19FF-EC33C57496B2}"/>
              </a:ext>
            </a:extLst>
          </p:cNvPr>
          <p:cNvPicPr>
            <a:picLocks noChangeAspect="1"/>
          </p:cNvPicPr>
          <p:nvPr/>
        </p:nvPicPr>
        <p:blipFill>
          <a:blip r:embed="rId6"/>
          <a:stretch>
            <a:fillRect/>
          </a:stretch>
        </p:blipFill>
        <p:spPr>
          <a:xfrm>
            <a:off x="1826807" y="4649203"/>
            <a:ext cx="8538386" cy="1490190"/>
          </a:xfrm>
          <a:prstGeom prst="rect">
            <a:avLst/>
          </a:prstGeom>
        </p:spPr>
      </p:pic>
      <p:sp>
        <p:nvSpPr>
          <p:cNvPr id="3" name="Footer Placeholder 2">
            <a:extLst>
              <a:ext uri="{FF2B5EF4-FFF2-40B4-BE49-F238E27FC236}">
                <a16:creationId xmlns:a16="http://schemas.microsoft.com/office/drawing/2014/main" id="{CFDF6420-5ECA-7FAD-F33B-18DC5EF2023A}"/>
              </a:ext>
            </a:extLst>
          </p:cNvPr>
          <p:cNvSpPr>
            <a:spLocks noGrp="1"/>
          </p:cNvSpPr>
          <p:nvPr>
            <p:ph type="ftr" sz="quarter" idx="11"/>
          </p:nvPr>
        </p:nvSpPr>
        <p:spPr/>
        <p:txBody>
          <a:bodyPr/>
          <a:lstStyle/>
          <a:p>
            <a:r>
              <a:rPr lang="en-US"/>
              <a:t>Sarah K. Blask | QGT Collaboration | SCET 2026</a:t>
            </a:r>
          </a:p>
        </p:txBody>
      </p:sp>
    </p:spTree>
    <p:extLst>
      <p:ext uri="{BB962C8B-B14F-4D97-AF65-F5344CB8AC3E}">
        <p14:creationId xmlns:p14="http://schemas.microsoft.com/office/powerpoint/2010/main" val="137000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BAD8A-A756-0779-6045-7A72026DB3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AC8400-7B4C-F54D-B99B-95D6D8C21142}"/>
              </a:ext>
            </a:extLst>
          </p:cNvPr>
          <p:cNvSpPr>
            <a:spLocks noGrp="1"/>
          </p:cNvSpPr>
          <p:nvPr>
            <p:ph type="title"/>
          </p:nvPr>
        </p:nvSpPr>
        <p:spPr/>
        <p:txBody>
          <a:bodyPr/>
          <a:lstStyle/>
          <a:p>
            <a:r>
              <a:rPr lang="en-US" b="1" dirty="0">
                <a:solidFill>
                  <a:schemeClr val="tx1">
                    <a:lumMod val="50000"/>
                    <a:lumOff val="50000"/>
                  </a:schemeClr>
                </a:solidFill>
                <a:latin typeface="Cambria Math" panose="02040503050406030204" pitchFamily="18" charset="0"/>
                <a:ea typeface="Cambria Math" panose="02040503050406030204" pitchFamily="18" charset="0"/>
              </a:rPr>
              <a:t>Photoproduction cross section</a:t>
            </a:r>
          </a:p>
        </p:txBody>
      </p:sp>
      <p:sp>
        <p:nvSpPr>
          <p:cNvPr id="4" name="Slide Number Placeholder 3">
            <a:extLst>
              <a:ext uri="{FF2B5EF4-FFF2-40B4-BE49-F238E27FC236}">
                <a16:creationId xmlns:a16="http://schemas.microsoft.com/office/drawing/2014/main" id="{D7929BDD-EAEC-EE53-EBC2-F88BB39E81A9}"/>
              </a:ext>
            </a:extLst>
          </p:cNvPr>
          <p:cNvSpPr>
            <a:spLocks noGrp="1"/>
          </p:cNvSpPr>
          <p:nvPr>
            <p:ph type="sldNum" sz="quarter" idx="12"/>
          </p:nvPr>
        </p:nvSpPr>
        <p:spPr/>
        <p:txBody>
          <a:bodyPr/>
          <a:lstStyle/>
          <a:p>
            <a:fld id="{D2EFEDA6-2F81-804A-B5E6-66C42CE7D3B0}" type="slidenum">
              <a:rPr lang="en-US" smtClean="0"/>
              <a:t>27</a:t>
            </a:fld>
            <a:endParaRPr lang="en-US"/>
          </a:p>
        </p:txBody>
      </p:sp>
      <p:sp>
        <p:nvSpPr>
          <p:cNvPr id="6" name="Content Placeholder 2">
            <a:extLst>
              <a:ext uri="{FF2B5EF4-FFF2-40B4-BE49-F238E27FC236}">
                <a16:creationId xmlns:a16="http://schemas.microsoft.com/office/drawing/2014/main" id="{E6BD4AAE-42D7-EFA8-9204-E4420E7DCDC0}"/>
              </a:ext>
            </a:extLst>
          </p:cNvPr>
          <p:cNvSpPr>
            <a:spLocks noGrp="1"/>
          </p:cNvSpPr>
          <p:nvPr>
            <p:ph idx="1"/>
          </p:nvPr>
        </p:nvSpPr>
        <p:spPr>
          <a:xfrm>
            <a:off x="838200" y="1825625"/>
            <a:ext cx="10515600" cy="4351338"/>
          </a:xfrm>
        </p:spPr>
        <p:txBody>
          <a:bodyPr>
            <a:normAutofit/>
          </a:bodyPr>
          <a:lstStyle/>
          <a:p>
            <a:r>
              <a:rPr lang="en-US" sz="2000" dirty="0">
                <a:latin typeface="Cambria Math" panose="02040503050406030204" pitchFamily="18" charset="0"/>
                <a:ea typeface="Cambria Math" panose="02040503050406030204" pitchFamily="18" charset="0"/>
              </a:rPr>
              <a:t>The squared moment of the GPD has the form:</a:t>
            </a:r>
          </a:p>
          <a:p>
            <a:endParaRPr lang="en-US" sz="2000" dirty="0">
              <a:latin typeface="Cambria Math" panose="02040503050406030204" pitchFamily="18" charset="0"/>
              <a:ea typeface="Cambria Math" panose="02040503050406030204" pitchFamily="18" charset="0"/>
            </a:endParaRPr>
          </a:p>
          <a:p>
            <a:endParaRPr lang="en-US" sz="2000" dirty="0">
              <a:latin typeface="Cambria Math" panose="02040503050406030204" pitchFamily="18" charset="0"/>
              <a:ea typeface="Cambria Math" panose="02040503050406030204" pitchFamily="18" charset="0"/>
            </a:endParaRPr>
          </a:p>
          <a:p>
            <a:endParaRPr lang="en-US" sz="2000" dirty="0">
              <a:latin typeface="Cambria Math" panose="02040503050406030204" pitchFamily="18" charset="0"/>
              <a:ea typeface="Cambria Math" panose="02040503050406030204" pitchFamily="18" charset="0"/>
            </a:endParaRPr>
          </a:p>
          <a:p>
            <a:endParaRPr lang="en-US" sz="2000" dirty="0">
              <a:latin typeface="Cambria Math" panose="02040503050406030204" pitchFamily="18" charset="0"/>
              <a:ea typeface="Cambria Math" panose="02040503050406030204" pitchFamily="18" charset="0"/>
            </a:endParaRPr>
          </a:p>
          <a:p>
            <a:r>
              <a:rPr lang="en-US" sz="2000" dirty="0">
                <a:latin typeface="Cambria Math" panose="02040503050406030204" pitchFamily="18" charset="0"/>
                <a:ea typeface="Cambria Math" panose="02040503050406030204" pitchFamily="18" charset="0"/>
              </a:rPr>
              <a:t>Where</a:t>
            </a:r>
          </a:p>
        </p:txBody>
      </p:sp>
      <p:pic>
        <p:nvPicPr>
          <p:cNvPr id="3" name="Picture 2">
            <a:extLst>
              <a:ext uri="{FF2B5EF4-FFF2-40B4-BE49-F238E27FC236}">
                <a16:creationId xmlns:a16="http://schemas.microsoft.com/office/drawing/2014/main" id="{CA18E2A1-05D3-26D6-790A-5B85CC3A6AB2}"/>
              </a:ext>
            </a:extLst>
          </p:cNvPr>
          <p:cNvPicPr>
            <a:picLocks noChangeAspect="1"/>
          </p:cNvPicPr>
          <p:nvPr/>
        </p:nvPicPr>
        <p:blipFill>
          <a:blip r:embed="rId3"/>
          <a:stretch>
            <a:fillRect/>
          </a:stretch>
        </p:blipFill>
        <p:spPr>
          <a:xfrm>
            <a:off x="2404533" y="2161116"/>
            <a:ext cx="7885216" cy="1581150"/>
          </a:xfrm>
          <a:prstGeom prst="rect">
            <a:avLst/>
          </a:prstGeom>
        </p:spPr>
      </p:pic>
      <p:pic>
        <p:nvPicPr>
          <p:cNvPr id="5" name="Picture 4">
            <a:extLst>
              <a:ext uri="{FF2B5EF4-FFF2-40B4-BE49-F238E27FC236}">
                <a16:creationId xmlns:a16="http://schemas.microsoft.com/office/drawing/2014/main" id="{42EB9EF3-C888-FC7B-F371-07154944C501}"/>
              </a:ext>
            </a:extLst>
          </p:cNvPr>
          <p:cNvPicPr>
            <a:picLocks noChangeAspect="1"/>
          </p:cNvPicPr>
          <p:nvPr/>
        </p:nvPicPr>
        <p:blipFill>
          <a:blip r:embed="rId4"/>
          <a:stretch>
            <a:fillRect/>
          </a:stretch>
        </p:blipFill>
        <p:spPr>
          <a:xfrm>
            <a:off x="585256" y="4270771"/>
            <a:ext cx="5510744" cy="1377686"/>
          </a:xfrm>
          <a:prstGeom prst="rect">
            <a:avLst/>
          </a:prstGeom>
        </p:spPr>
      </p:pic>
      <p:sp>
        <p:nvSpPr>
          <p:cNvPr id="10" name="TextBox 9">
            <a:extLst>
              <a:ext uri="{FF2B5EF4-FFF2-40B4-BE49-F238E27FC236}">
                <a16:creationId xmlns:a16="http://schemas.microsoft.com/office/drawing/2014/main" id="{0B58FFB0-4B5F-DF5C-DEA9-F53F104C32E8}"/>
              </a:ext>
            </a:extLst>
          </p:cNvPr>
          <p:cNvSpPr txBox="1"/>
          <p:nvPr/>
        </p:nvSpPr>
        <p:spPr>
          <a:xfrm>
            <a:off x="208721" y="5850235"/>
            <a:ext cx="9509760" cy="923330"/>
          </a:xfrm>
          <a:prstGeom prst="rect">
            <a:avLst/>
          </a:prstGeom>
          <a:noFill/>
        </p:spPr>
        <p:txBody>
          <a:bodyPr wrap="square" rtlCol="0">
            <a:spAutoFit/>
          </a:bodyPr>
          <a:lstStyle/>
          <a:p>
            <a:r>
              <a:rPr lang="en-US" dirty="0">
                <a:solidFill>
                  <a:schemeClr val="accent6">
                    <a:lumMod val="75000"/>
                  </a:schemeClr>
                </a:solidFill>
                <a:effectLst/>
                <a:latin typeface="Helvetica" pitchFamily="2" charset="0"/>
              </a:rPr>
              <a:t>Y. Guo, X. Ji and Y. Liu, QCD Analysis of Near-Threshold Photon-Proton Production of</a:t>
            </a:r>
          </a:p>
          <a:p>
            <a:r>
              <a:rPr lang="en-US" dirty="0">
                <a:solidFill>
                  <a:schemeClr val="accent6">
                    <a:lumMod val="75000"/>
                  </a:schemeClr>
                </a:solidFill>
                <a:effectLst/>
                <a:latin typeface="Helvetica" pitchFamily="2" charset="0"/>
              </a:rPr>
              <a:t>Heavy Quarkonium, Phys. Rev. D 103 (2021) 096010 [2103.11506].</a:t>
            </a:r>
          </a:p>
          <a:p>
            <a:endParaRPr lang="en-US" dirty="0"/>
          </a:p>
        </p:txBody>
      </p:sp>
      <p:pic>
        <p:nvPicPr>
          <p:cNvPr id="11" name="Picture 10">
            <a:extLst>
              <a:ext uri="{FF2B5EF4-FFF2-40B4-BE49-F238E27FC236}">
                <a16:creationId xmlns:a16="http://schemas.microsoft.com/office/drawing/2014/main" id="{A6F26024-8DFE-287D-63DB-8BAF9A5B84BC}"/>
              </a:ext>
            </a:extLst>
          </p:cNvPr>
          <p:cNvPicPr>
            <a:picLocks noChangeAspect="1"/>
          </p:cNvPicPr>
          <p:nvPr/>
        </p:nvPicPr>
        <p:blipFill>
          <a:blip r:embed="rId5"/>
          <a:srcRect r="34761"/>
          <a:stretch/>
        </p:blipFill>
        <p:spPr>
          <a:xfrm>
            <a:off x="6686864" y="4185061"/>
            <a:ext cx="4901144" cy="923329"/>
          </a:xfrm>
          <a:prstGeom prst="rect">
            <a:avLst/>
          </a:prstGeom>
        </p:spPr>
      </p:pic>
      <p:pic>
        <p:nvPicPr>
          <p:cNvPr id="12" name="Picture 11">
            <a:extLst>
              <a:ext uri="{FF2B5EF4-FFF2-40B4-BE49-F238E27FC236}">
                <a16:creationId xmlns:a16="http://schemas.microsoft.com/office/drawing/2014/main" id="{45AD88AC-60A2-E629-C24C-D3427360D257}"/>
              </a:ext>
            </a:extLst>
          </p:cNvPr>
          <p:cNvPicPr>
            <a:picLocks noChangeAspect="1"/>
          </p:cNvPicPr>
          <p:nvPr/>
        </p:nvPicPr>
        <p:blipFill>
          <a:blip r:embed="rId5"/>
          <a:srcRect l="70011" t="-1" b="1"/>
          <a:stretch/>
        </p:blipFill>
        <p:spPr>
          <a:xfrm>
            <a:off x="8010967" y="5131154"/>
            <a:ext cx="2252938" cy="923329"/>
          </a:xfrm>
          <a:prstGeom prst="rect">
            <a:avLst/>
          </a:prstGeom>
        </p:spPr>
      </p:pic>
      <p:sp>
        <p:nvSpPr>
          <p:cNvPr id="7" name="Footer Placeholder 6">
            <a:extLst>
              <a:ext uri="{FF2B5EF4-FFF2-40B4-BE49-F238E27FC236}">
                <a16:creationId xmlns:a16="http://schemas.microsoft.com/office/drawing/2014/main" id="{80E42D2B-A54D-7A20-5E58-32BC32026038}"/>
              </a:ext>
            </a:extLst>
          </p:cNvPr>
          <p:cNvSpPr>
            <a:spLocks noGrp="1"/>
          </p:cNvSpPr>
          <p:nvPr>
            <p:ph type="ftr" sz="quarter" idx="11"/>
          </p:nvPr>
        </p:nvSpPr>
        <p:spPr/>
        <p:txBody>
          <a:bodyPr/>
          <a:lstStyle/>
          <a:p>
            <a:r>
              <a:rPr lang="en-US"/>
              <a:t>Sarah K. Blask | QGT Collaboration | SCET 2026</a:t>
            </a:r>
          </a:p>
        </p:txBody>
      </p:sp>
    </p:spTree>
    <p:extLst>
      <p:ext uri="{BB962C8B-B14F-4D97-AF65-F5344CB8AC3E}">
        <p14:creationId xmlns:p14="http://schemas.microsoft.com/office/powerpoint/2010/main" val="2375091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59BFA-5E7F-0162-E660-E36FB8AC5968}"/>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DB921887-4664-B649-5A33-F46E26B11A7B}"/>
                  </a:ext>
                </a:extLst>
              </p:cNvPr>
              <p:cNvSpPr>
                <a:spLocks noGrp="1"/>
              </p:cNvSpPr>
              <p:nvPr>
                <p:ph type="title"/>
              </p:nvPr>
            </p:nvSpPr>
            <p:spPr/>
            <p:txBody>
              <a:bodyPr/>
              <a:lstStyle/>
              <a:p>
                <a:r>
                  <a:rPr lang="en-US" b="1" dirty="0">
                    <a:solidFill>
                      <a:schemeClr val="tx1">
                        <a:lumMod val="50000"/>
                        <a:lumOff val="50000"/>
                      </a:schemeClr>
                    </a:solidFill>
                    <a:latin typeface="Cambria Math" panose="02040503050406030204" pitchFamily="18" charset="0"/>
                    <a:ea typeface="Cambria Math" panose="02040503050406030204" pitchFamily="18" charset="0"/>
                  </a:rPr>
                  <a:t>Photoproduction cross section - </a:t>
                </a:r>
                <a14:m>
                  <m:oMath xmlns:m="http://schemas.openxmlformats.org/officeDocument/2006/math">
                    <m:r>
                      <a:rPr lang="en-US" b="1" i="1" smtClean="0">
                        <a:solidFill>
                          <a:schemeClr val="tx1">
                            <a:lumMod val="50000"/>
                            <a:lumOff val="50000"/>
                          </a:schemeClr>
                        </a:solidFill>
                        <a:latin typeface="Cambria Math" panose="02040503050406030204" pitchFamily="18" charset="0"/>
                        <a:ea typeface="Cambria Math" panose="02040503050406030204" pitchFamily="18" charset="0"/>
                      </a:rPr>
                      <m:t>𝑱</m:t>
                    </m:r>
                    <m:r>
                      <a:rPr lang="en-US" b="1" i="1" smtClean="0">
                        <a:solidFill>
                          <a:schemeClr val="tx1">
                            <a:lumMod val="50000"/>
                            <a:lumOff val="50000"/>
                          </a:schemeClr>
                        </a:solidFill>
                        <a:latin typeface="Cambria Math" panose="02040503050406030204" pitchFamily="18" charset="0"/>
                        <a:ea typeface="Cambria Math" panose="02040503050406030204" pitchFamily="18" charset="0"/>
                      </a:rPr>
                      <m:t>/</m:t>
                    </m:r>
                    <m:r>
                      <a:rPr lang="en-US" b="1" i="1" smtClean="0">
                        <a:solidFill>
                          <a:schemeClr val="tx1">
                            <a:lumMod val="50000"/>
                            <a:lumOff val="50000"/>
                          </a:schemeClr>
                        </a:solidFill>
                        <a:latin typeface="Cambria Math" panose="02040503050406030204" pitchFamily="18" charset="0"/>
                        <a:ea typeface="Cambria Math" panose="02040503050406030204" pitchFamily="18" charset="0"/>
                      </a:rPr>
                      <m:t>𝝍</m:t>
                    </m:r>
                  </m:oMath>
                </a14:m>
                <a:endParaRPr lang="en-US" b="1" dirty="0">
                  <a:solidFill>
                    <a:schemeClr val="tx1">
                      <a:lumMod val="50000"/>
                      <a:lumOff val="50000"/>
                    </a:schemeClr>
                  </a:solidFill>
                  <a:latin typeface="Cambria Math" panose="02040503050406030204" pitchFamily="18" charset="0"/>
                  <a:ea typeface="Cambria Math" panose="02040503050406030204" pitchFamily="18" charset="0"/>
                </a:endParaRPr>
              </a:p>
            </p:txBody>
          </p:sp>
        </mc:Choice>
        <mc:Fallback>
          <p:sp>
            <p:nvSpPr>
              <p:cNvPr id="2" name="Title 1">
                <a:extLst>
                  <a:ext uri="{FF2B5EF4-FFF2-40B4-BE49-F238E27FC236}">
                    <a16:creationId xmlns:a16="http://schemas.microsoft.com/office/drawing/2014/main" id="{DB921887-4664-B649-5A33-F46E26B11A7B}"/>
                  </a:ext>
                </a:extLst>
              </p:cNvPr>
              <p:cNvSpPr>
                <a:spLocks noGrp="1" noRot="1" noChangeAspect="1" noMove="1" noResize="1" noEditPoints="1" noAdjustHandles="1" noChangeArrowheads="1" noChangeShapeType="1" noTextEdit="1"/>
              </p:cNvSpPr>
              <p:nvPr>
                <p:ph type="title"/>
              </p:nvPr>
            </p:nvSpPr>
            <p:spPr>
              <a:blipFill>
                <a:blip r:embed="rId3"/>
                <a:stretch>
                  <a:fillRect l="-241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BB877D3-3774-3DC7-7B6A-BAE33A284D6E}"/>
              </a:ext>
            </a:extLst>
          </p:cNvPr>
          <p:cNvSpPr>
            <a:spLocks noGrp="1"/>
          </p:cNvSpPr>
          <p:nvPr>
            <p:ph type="sldNum" sz="quarter" idx="12"/>
          </p:nvPr>
        </p:nvSpPr>
        <p:spPr/>
        <p:txBody>
          <a:bodyPr/>
          <a:lstStyle/>
          <a:p>
            <a:fld id="{D2EFEDA6-2F81-804A-B5E6-66C42CE7D3B0}" type="slidenum">
              <a:rPr lang="en-US" smtClean="0"/>
              <a:t>28</a:t>
            </a:fld>
            <a:endParaRPr lang="en-US"/>
          </a:p>
        </p:txBody>
      </p:sp>
      <p:sp>
        <p:nvSpPr>
          <p:cNvPr id="3" name="Footer Placeholder 2">
            <a:extLst>
              <a:ext uri="{FF2B5EF4-FFF2-40B4-BE49-F238E27FC236}">
                <a16:creationId xmlns:a16="http://schemas.microsoft.com/office/drawing/2014/main" id="{8D6BD6E5-2931-543B-4AF2-074353A8CC8D}"/>
              </a:ext>
            </a:extLst>
          </p:cNvPr>
          <p:cNvSpPr>
            <a:spLocks noGrp="1"/>
          </p:cNvSpPr>
          <p:nvPr>
            <p:ph type="ftr" sz="quarter" idx="11"/>
          </p:nvPr>
        </p:nvSpPr>
        <p:spPr/>
        <p:txBody>
          <a:bodyPr/>
          <a:lstStyle/>
          <a:p>
            <a:r>
              <a:rPr lang="en-US"/>
              <a:t>Sarah K. Blask | QGT Collaboration | SCET 2026</a:t>
            </a:r>
          </a:p>
        </p:txBody>
      </p:sp>
      <p:pic>
        <p:nvPicPr>
          <p:cNvPr id="6" name="Picture 5">
            <a:extLst>
              <a:ext uri="{FF2B5EF4-FFF2-40B4-BE49-F238E27FC236}">
                <a16:creationId xmlns:a16="http://schemas.microsoft.com/office/drawing/2014/main" id="{4852DD79-6D2C-4830-43D6-072936238CB9}"/>
              </a:ext>
            </a:extLst>
          </p:cNvPr>
          <p:cNvPicPr>
            <a:picLocks noChangeAspect="1"/>
          </p:cNvPicPr>
          <p:nvPr/>
        </p:nvPicPr>
        <p:blipFill>
          <a:blip r:embed="rId4"/>
          <a:stretch>
            <a:fillRect/>
          </a:stretch>
        </p:blipFill>
        <p:spPr>
          <a:xfrm>
            <a:off x="1747465" y="1441076"/>
            <a:ext cx="8697069" cy="4654233"/>
          </a:xfrm>
          <a:prstGeom prst="rect">
            <a:avLst/>
          </a:prstGeom>
        </p:spPr>
      </p:pic>
    </p:spTree>
    <p:extLst>
      <p:ext uri="{BB962C8B-B14F-4D97-AF65-F5344CB8AC3E}">
        <p14:creationId xmlns:p14="http://schemas.microsoft.com/office/powerpoint/2010/main" val="3413630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67B12-F632-0723-3934-C7432F18C3E3}"/>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829BA572-ED1E-C116-9948-9548483AC922}"/>
                  </a:ext>
                </a:extLst>
              </p:cNvPr>
              <p:cNvSpPr>
                <a:spLocks noGrp="1"/>
              </p:cNvSpPr>
              <p:nvPr>
                <p:ph type="title"/>
              </p:nvPr>
            </p:nvSpPr>
            <p:spPr/>
            <p:txBody>
              <a:bodyPr/>
              <a:lstStyle/>
              <a:p>
                <a14:m>
                  <m:oMath xmlns:m="http://schemas.openxmlformats.org/officeDocument/2006/math">
                    <m:r>
                      <a:rPr lang="en-US" b="1" i="1" smtClean="0">
                        <a:solidFill>
                          <a:schemeClr val="tx1">
                            <a:lumMod val="50000"/>
                            <a:lumOff val="50000"/>
                          </a:schemeClr>
                        </a:solidFill>
                        <a:latin typeface="Cambria Math" panose="02040503050406030204" pitchFamily="18" charset="0"/>
                        <a:ea typeface="Cambria Math" panose="02040503050406030204" pitchFamily="18" charset="0"/>
                      </a:rPr>
                      <m:t>𝑱</m:t>
                    </m:r>
                    <m:r>
                      <a:rPr lang="en-US" b="1" i="1" smtClean="0">
                        <a:solidFill>
                          <a:schemeClr val="tx1">
                            <a:lumMod val="50000"/>
                            <a:lumOff val="50000"/>
                          </a:schemeClr>
                        </a:solidFill>
                        <a:latin typeface="Cambria Math" panose="02040503050406030204" pitchFamily="18" charset="0"/>
                        <a:ea typeface="Cambria Math" panose="02040503050406030204" pitchFamily="18" charset="0"/>
                      </a:rPr>
                      <m:t>/</m:t>
                    </m:r>
                    <m:r>
                      <a:rPr lang="en-US" b="1" i="1" smtClean="0">
                        <a:solidFill>
                          <a:schemeClr val="tx1">
                            <a:lumMod val="50000"/>
                            <a:lumOff val="50000"/>
                          </a:schemeClr>
                        </a:solidFill>
                        <a:latin typeface="Cambria Math" panose="02040503050406030204" pitchFamily="18" charset="0"/>
                        <a:ea typeface="Cambria Math" panose="02040503050406030204" pitchFamily="18" charset="0"/>
                      </a:rPr>
                      <m:t>𝝍</m:t>
                    </m:r>
                  </m:oMath>
                </a14:m>
                <a:r>
                  <a:rPr lang="en-US" b="1" dirty="0">
                    <a:solidFill>
                      <a:schemeClr val="tx1">
                        <a:lumMod val="50000"/>
                        <a:lumOff val="50000"/>
                      </a:schemeClr>
                    </a:solidFill>
                    <a:latin typeface="Cambria Math" panose="02040503050406030204" pitchFamily="18" charset="0"/>
                    <a:ea typeface="Cambria Math" panose="02040503050406030204" pitchFamily="18" charset="0"/>
                  </a:rPr>
                  <a:t> cross section – Asymptotic GPD</a:t>
                </a:r>
              </a:p>
            </p:txBody>
          </p:sp>
        </mc:Choice>
        <mc:Fallback>
          <p:sp>
            <p:nvSpPr>
              <p:cNvPr id="2" name="Title 1">
                <a:extLst>
                  <a:ext uri="{FF2B5EF4-FFF2-40B4-BE49-F238E27FC236}">
                    <a16:creationId xmlns:a16="http://schemas.microsoft.com/office/drawing/2014/main" id="{829BA572-ED1E-C116-9948-9548483AC922}"/>
                  </a:ext>
                </a:extLst>
              </p:cNvPr>
              <p:cNvSpPr>
                <a:spLocks noGrp="1" noRot="1" noChangeAspect="1" noMove="1" noResize="1" noEditPoints="1" noAdjustHandles="1" noChangeArrowheads="1" noChangeShapeType="1" noTextEdit="1"/>
              </p:cNvSpPr>
              <p:nvPr>
                <p:ph type="title"/>
              </p:nvPr>
            </p:nvSpPr>
            <p:spPr>
              <a:blipFill>
                <a:blip r:embed="rId3"/>
                <a:stretch>
                  <a:fillRect l="-144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B2C8AAB-840F-684A-8005-27AA63887D95}"/>
              </a:ext>
            </a:extLst>
          </p:cNvPr>
          <p:cNvSpPr>
            <a:spLocks noGrp="1"/>
          </p:cNvSpPr>
          <p:nvPr>
            <p:ph type="sldNum" sz="quarter" idx="12"/>
          </p:nvPr>
        </p:nvSpPr>
        <p:spPr/>
        <p:txBody>
          <a:bodyPr/>
          <a:lstStyle/>
          <a:p>
            <a:fld id="{D2EFEDA6-2F81-804A-B5E6-66C42CE7D3B0}" type="slidenum">
              <a:rPr lang="en-US" smtClean="0"/>
              <a:t>29</a:t>
            </a:fld>
            <a:endParaRPr lang="en-US"/>
          </a:p>
        </p:txBody>
      </p:sp>
      <p:sp>
        <p:nvSpPr>
          <p:cNvPr id="3" name="Footer Placeholder 2">
            <a:extLst>
              <a:ext uri="{FF2B5EF4-FFF2-40B4-BE49-F238E27FC236}">
                <a16:creationId xmlns:a16="http://schemas.microsoft.com/office/drawing/2014/main" id="{B52D88BE-914F-7476-6B45-F34522E35B71}"/>
              </a:ext>
            </a:extLst>
          </p:cNvPr>
          <p:cNvSpPr>
            <a:spLocks noGrp="1"/>
          </p:cNvSpPr>
          <p:nvPr>
            <p:ph type="ftr" sz="quarter" idx="11"/>
          </p:nvPr>
        </p:nvSpPr>
        <p:spPr/>
        <p:txBody>
          <a:bodyPr/>
          <a:lstStyle/>
          <a:p>
            <a:r>
              <a:rPr lang="en-US"/>
              <a:t>Sarah K. Blask | QGT Collaboration | SCET 2026</a:t>
            </a:r>
          </a:p>
        </p:txBody>
      </p:sp>
      <p:pic>
        <p:nvPicPr>
          <p:cNvPr id="5" name="Picture 4">
            <a:extLst>
              <a:ext uri="{FF2B5EF4-FFF2-40B4-BE49-F238E27FC236}">
                <a16:creationId xmlns:a16="http://schemas.microsoft.com/office/drawing/2014/main" id="{D6FD3024-CB9B-8D1A-838E-E865FC0CFCCF}"/>
              </a:ext>
            </a:extLst>
          </p:cNvPr>
          <p:cNvPicPr>
            <a:picLocks noChangeAspect="1"/>
          </p:cNvPicPr>
          <p:nvPr/>
        </p:nvPicPr>
        <p:blipFill>
          <a:blip r:embed="rId4"/>
          <a:stretch>
            <a:fillRect/>
          </a:stretch>
        </p:blipFill>
        <p:spPr>
          <a:xfrm>
            <a:off x="527461" y="1690688"/>
            <a:ext cx="7957243" cy="4672330"/>
          </a:xfrm>
          <a:prstGeom prst="rect">
            <a:avLst/>
          </a:prstGeom>
        </p:spPr>
      </p:pic>
      <p:sp>
        <p:nvSpPr>
          <p:cNvPr id="8" name="TextBox 7">
            <a:extLst>
              <a:ext uri="{FF2B5EF4-FFF2-40B4-BE49-F238E27FC236}">
                <a16:creationId xmlns:a16="http://schemas.microsoft.com/office/drawing/2014/main" id="{4D4BFACB-8EC1-AB9D-1324-A5BE44AE56F0}"/>
              </a:ext>
            </a:extLst>
          </p:cNvPr>
          <p:cNvSpPr txBox="1"/>
          <p:nvPr/>
        </p:nvSpPr>
        <p:spPr>
          <a:xfrm>
            <a:off x="8732496" y="3054023"/>
            <a:ext cx="2932043" cy="193899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latin typeface="Cambria Math" panose="02040503050406030204" pitchFamily="18" charset="0"/>
                <a:ea typeface="Cambria Math" panose="02040503050406030204" pitchFamily="18" charset="0"/>
              </a:rPr>
              <a:t>Dashed = LP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i="0" u="none" strike="noStrike" dirty="0">
                <a:effectLst/>
                <a:latin typeface="Cambria Math" panose="02040503050406030204" pitchFamily="18" charset="0"/>
                <a:ea typeface="Cambria Math" panose="02040503050406030204" pitchFamily="18" charset="0"/>
              </a:rPr>
              <a:t>Solid = NL</a:t>
            </a:r>
            <a:r>
              <a:rPr lang="en-US" sz="2000" b="1" dirty="0">
                <a:latin typeface="Cambria Math" panose="02040503050406030204" pitchFamily="18" charset="0"/>
                <a:ea typeface="Cambria Math" panose="02040503050406030204" pitchFamily="18" charset="0"/>
              </a:rPr>
              <a:t>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solidFill>
                  <a:schemeClr val="tx2">
                    <a:lumMod val="75000"/>
                    <a:lumOff val="25000"/>
                  </a:schemeClr>
                </a:solidFill>
                <a:latin typeface="Cambria Math" panose="02040503050406030204" pitchFamily="18" charset="0"/>
                <a:ea typeface="Cambria Math" panose="02040503050406030204" pitchFamily="18" charset="0"/>
              </a:rPr>
              <a:t>Blue = 0</a:t>
            </a:r>
            <a:r>
              <a:rPr lang="en-US" sz="2000" b="1" baseline="30000" dirty="0">
                <a:solidFill>
                  <a:schemeClr val="tx2">
                    <a:lumMod val="75000"/>
                    <a:lumOff val="25000"/>
                  </a:schemeClr>
                </a:solidFill>
                <a:latin typeface="Cambria Math" panose="02040503050406030204" pitchFamily="18" charset="0"/>
                <a:ea typeface="Cambria Math" panose="02040503050406030204" pitchFamily="18" charset="0"/>
              </a:rPr>
              <a:t>th</a:t>
            </a:r>
            <a:r>
              <a:rPr lang="en-US" sz="2000" b="1" dirty="0">
                <a:solidFill>
                  <a:schemeClr val="tx2">
                    <a:lumMod val="75000"/>
                    <a:lumOff val="25000"/>
                  </a:schemeClr>
                </a:solidFill>
                <a:latin typeface="Cambria Math" panose="02040503050406030204" pitchFamily="18" charset="0"/>
                <a:ea typeface="Cambria Math" panose="02040503050406030204" pitchFamily="18" charset="0"/>
              </a:rPr>
              <a:t> moment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solidFill>
                  <a:schemeClr val="accent2">
                    <a:lumMod val="75000"/>
                  </a:schemeClr>
                </a:solidFill>
                <a:latin typeface="Cambria Math" panose="02040503050406030204" pitchFamily="18" charset="0"/>
                <a:ea typeface="Cambria Math" panose="02040503050406030204" pitchFamily="18" charset="0"/>
              </a:rPr>
              <a:t>Orange = 2</a:t>
            </a:r>
            <a:r>
              <a:rPr lang="en-US" sz="2000" b="1" baseline="30000" dirty="0">
                <a:solidFill>
                  <a:schemeClr val="accent2">
                    <a:lumMod val="75000"/>
                  </a:schemeClr>
                </a:solidFill>
                <a:latin typeface="Cambria Math" panose="02040503050406030204" pitchFamily="18" charset="0"/>
                <a:ea typeface="Cambria Math" panose="02040503050406030204" pitchFamily="18" charset="0"/>
              </a:rPr>
              <a:t>nd</a:t>
            </a:r>
            <a:r>
              <a:rPr lang="en-US" sz="2000" b="1" dirty="0">
                <a:solidFill>
                  <a:schemeClr val="accent2">
                    <a:lumMod val="75000"/>
                  </a:schemeClr>
                </a:solidFill>
                <a:latin typeface="Cambria Math" panose="02040503050406030204" pitchFamily="18" charset="0"/>
                <a:ea typeface="Cambria Math" panose="02040503050406030204" pitchFamily="18" charset="0"/>
              </a:rPr>
              <a:t> moment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solidFill>
                  <a:schemeClr val="accent6">
                    <a:lumMod val="75000"/>
                  </a:schemeClr>
                </a:solidFill>
                <a:latin typeface="Cambria Math" panose="02040503050406030204" pitchFamily="18" charset="0"/>
                <a:ea typeface="Cambria Math" panose="02040503050406030204" pitchFamily="18" charset="0"/>
              </a:rPr>
              <a:t>Green = 4</a:t>
            </a:r>
            <a:r>
              <a:rPr lang="en-US" sz="2000" b="1" baseline="30000" dirty="0">
                <a:solidFill>
                  <a:schemeClr val="accent6">
                    <a:lumMod val="75000"/>
                  </a:schemeClr>
                </a:solidFill>
                <a:latin typeface="Cambria Math" panose="02040503050406030204" pitchFamily="18" charset="0"/>
                <a:ea typeface="Cambria Math" panose="02040503050406030204" pitchFamily="18" charset="0"/>
              </a:rPr>
              <a:t>th</a:t>
            </a:r>
            <a:r>
              <a:rPr lang="en-US" sz="2000" b="1" dirty="0">
                <a:solidFill>
                  <a:schemeClr val="accent6">
                    <a:lumMod val="75000"/>
                  </a:schemeClr>
                </a:solidFill>
                <a:latin typeface="Cambria Math" panose="02040503050406030204" pitchFamily="18" charset="0"/>
                <a:ea typeface="Cambria Math" panose="02040503050406030204" pitchFamily="18" charset="0"/>
              </a:rPr>
              <a:t> moment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1" i="0" u="none" strike="noStrike" dirty="0">
              <a:effectLst/>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168075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825B8-AAB8-9951-BB29-A6AB3E44B8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5B1539-213E-42D5-A113-772F925DC894}"/>
              </a:ext>
            </a:extLst>
          </p:cNvPr>
          <p:cNvSpPr>
            <a:spLocks noGrp="1"/>
          </p:cNvSpPr>
          <p:nvPr>
            <p:ph type="title"/>
          </p:nvPr>
        </p:nvSpPr>
        <p:spPr/>
        <p:txBody>
          <a:bodyPr>
            <a:normAutofit/>
          </a:bodyPr>
          <a:lstStyle/>
          <a:p>
            <a:r>
              <a:rPr lang="en-US" b="1" dirty="0">
                <a:solidFill>
                  <a:schemeClr val="tx1">
                    <a:lumMod val="50000"/>
                    <a:lumOff val="50000"/>
                  </a:schemeClr>
                </a:solidFill>
                <a:latin typeface="Cambria Math" panose="02040503050406030204" pitchFamily="18" charset="0"/>
                <a:ea typeface="Cambria Math" panose="02040503050406030204" pitchFamily="18" charset="0"/>
              </a:rPr>
              <a:t>Photoproduction of heavy quarkonium near-threshold</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AD43E20-B9AC-513F-C229-2C2FA1DA5E11}"/>
                  </a:ext>
                </a:extLst>
              </p:cNvPr>
              <p:cNvSpPr>
                <a:spLocks noGrp="1"/>
              </p:cNvSpPr>
              <p:nvPr>
                <p:ph idx="1"/>
              </p:nvPr>
            </p:nvSpPr>
            <p:spPr/>
            <p:txBody>
              <a:bodyPr/>
              <a:lstStyle/>
              <a:p>
                <a:r>
                  <a:rPr lang="en-US" dirty="0">
                    <a:latin typeface="Cambria Math" panose="02040503050406030204" pitchFamily="18" charset="0"/>
                    <a:ea typeface="Cambria Math" panose="02040503050406030204" pitchFamily="18" charset="0"/>
                  </a:rPr>
                  <a:t>Investigated the relativistic corrections for exclusive photoproduction of heavy </a:t>
                </a:r>
                <a:r>
                  <a:rPr lang="en-US" dirty="0" err="1">
                    <a:latin typeface="Cambria Math" panose="02040503050406030204" pitchFamily="18" charset="0"/>
                    <a:ea typeface="Cambria Math" panose="02040503050406030204" pitchFamily="18" charset="0"/>
                  </a:rPr>
                  <a:t>quarkonia</a:t>
                </a:r>
                <a:r>
                  <a:rPr lang="en-US" dirty="0">
                    <a:latin typeface="Cambria Math" panose="02040503050406030204" pitchFamily="18" charset="0"/>
                    <a:ea typeface="Cambria Math" panose="02040503050406030204" pitchFamily="18" charset="0"/>
                  </a:rPr>
                  <a:t> in the near-threshold region at leading order in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ea typeface="Cambria Math" panose="02040503050406030204" pitchFamily="18" charset="0"/>
                          </a:rPr>
                          <m:t>𝑠</m:t>
                        </m:r>
                      </m:sub>
                    </m:sSub>
                  </m:oMath>
                </a14:m>
                <a:endParaRPr lang="en-US" dirty="0">
                  <a:latin typeface="Cambria Math" panose="02040503050406030204" pitchFamily="18" charset="0"/>
                  <a:ea typeface="Cambria Math" panose="02040503050406030204" pitchFamily="18" charset="0"/>
                </a:endParaRPr>
              </a:p>
              <a:p>
                <a:pPr lvl="1"/>
                <a14:m>
                  <m:oMath xmlns:m="http://schemas.openxmlformats.org/officeDocument/2006/math">
                    <m:r>
                      <a:rPr lang="en-US" b="0" i="1" smtClean="0">
                        <a:latin typeface="Cambria Math" panose="02040503050406030204" pitchFamily="18" charset="0"/>
                        <a:ea typeface="Cambria Math" panose="02040503050406030204" pitchFamily="18" charset="0"/>
                      </a:rPr>
                      <m:t>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𝜓</m:t>
                    </m:r>
                  </m:oMath>
                </a14:m>
                <a:r>
                  <a:rPr lang="en-US" dirty="0">
                    <a:latin typeface="Cambria Math" panose="02040503050406030204" pitchFamily="18" charset="0"/>
                    <a:ea typeface="Cambria Math" panose="02040503050406030204" pitchFamily="18" charset="0"/>
                  </a:rPr>
                  <a:t> production (compared to </a:t>
                </a:r>
                <a:r>
                  <a:rPr lang="en-US" dirty="0" err="1">
                    <a:latin typeface="Cambria Math" panose="02040503050406030204" pitchFamily="18" charset="0"/>
                    <a:ea typeface="Cambria Math" panose="02040503050406030204" pitchFamily="18" charset="0"/>
                  </a:rPr>
                  <a:t>GlueX</a:t>
                </a:r>
                <a:r>
                  <a:rPr lang="en-US" dirty="0">
                    <a:latin typeface="Cambria Math" panose="02040503050406030204" pitchFamily="18" charset="0"/>
                    <a:ea typeface="Cambria Math" panose="02040503050406030204" pitchFamily="18" charset="0"/>
                  </a:rPr>
                  <a:t> data)</a:t>
                </a:r>
              </a:p>
              <a:p>
                <a:pPr lvl="1"/>
                <a14:m>
                  <m:oMath xmlns:m="http://schemas.openxmlformats.org/officeDocument/2006/math">
                    <m:r>
                      <m:rPr>
                        <m:sty m:val="p"/>
                      </m:rPr>
                      <a:rPr lang="en-US">
                        <a:latin typeface="Cambria Math" panose="02040503050406030204" pitchFamily="18" charset="0"/>
                        <a:ea typeface="Cambria Math" panose="02040503050406030204" pitchFamily="18" charset="0"/>
                      </a:rPr>
                      <m:t>Υ</m:t>
                    </m:r>
                  </m:oMath>
                </a14:m>
                <a:r>
                  <a:rPr lang="en-US" dirty="0">
                    <a:latin typeface="Cambria Math" panose="02040503050406030204" pitchFamily="18" charset="0"/>
                    <a:ea typeface="Cambria Math" panose="02040503050406030204" pitchFamily="18" charset="0"/>
                  </a:rPr>
                  <a:t> production</a:t>
                </a:r>
              </a:p>
              <a:p>
                <a:r>
                  <a:rPr lang="en-US" dirty="0">
                    <a:latin typeface="Cambria Math" panose="02040503050406030204" pitchFamily="18" charset="0"/>
                    <a:ea typeface="Cambria Math" panose="02040503050406030204" pitchFamily="18" charset="0"/>
                  </a:rPr>
                  <a:t>Improvements are crucial for interpreting measurements</a:t>
                </a:r>
              </a:p>
              <a:p>
                <a:r>
                  <a:rPr lang="en-US" dirty="0">
                    <a:latin typeface="Cambria Math" panose="02040503050406030204" pitchFamily="18" charset="0"/>
                    <a:ea typeface="Cambria Math" panose="02040503050406030204" pitchFamily="18" charset="0"/>
                  </a:rPr>
                  <a:t>Calculations were performed in the Non-Relativistic QCD (NRQCD) + Generalized Parton Distribution (GPD) framework</a:t>
                </a:r>
              </a:p>
            </p:txBody>
          </p:sp>
        </mc:Choice>
        <mc:Fallback>
          <p:sp>
            <p:nvSpPr>
              <p:cNvPr id="3" name="Content Placeholder 2">
                <a:extLst>
                  <a:ext uri="{FF2B5EF4-FFF2-40B4-BE49-F238E27FC236}">
                    <a16:creationId xmlns:a16="http://schemas.microsoft.com/office/drawing/2014/main" id="{8AD43E20-B9AC-513F-C229-2C2FA1DA5E11}"/>
                  </a:ext>
                </a:extLst>
              </p:cNvPr>
              <p:cNvSpPr>
                <a:spLocks noGrp="1" noRot="1" noChangeAspect="1" noMove="1" noResize="1" noEditPoints="1" noAdjustHandles="1" noChangeArrowheads="1" noChangeShapeType="1" noTextEdit="1"/>
              </p:cNvSpPr>
              <p:nvPr>
                <p:ph idx="1"/>
              </p:nvPr>
            </p:nvSpPr>
            <p:spPr>
              <a:blipFill>
                <a:blip r:embed="rId3"/>
                <a:stretch>
                  <a:fillRect l="-1086" t="-2326" r="-156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5C39C0C-2D17-32CB-0A9D-C7104D7A7284}"/>
              </a:ext>
            </a:extLst>
          </p:cNvPr>
          <p:cNvSpPr>
            <a:spLocks noGrp="1"/>
          </p:cNvSpPr>
          <p:nvPr>
            <p:ph type="sldNum" sz="quarter" idx="12"/>
          </p:nvPr>
        </p:nvSpPr>
        <p:spPr/>
        <p:txBody>
          <a:bodyPr/>
          <a:lstStyle/>
          <a:p>
            <a:fld id="{D2EFEDA6-2F81-804A-B5E6-66C42CE7D3B0}" type="slidenum">
              <a:rPr lang="en-US" smtClean="0"/>
              <a:t>3</a:t>
            </a:fld>
            <a:endParaRPr lang="en-US"/>
          </a:p>
        </p:txBody>
      </p:sp>
      <p:sp>
        <p:nvSpPr>
          <p:cNvPr id="6" name="TextBox 5">
            <a:extLst>
              <a:ext uri="{FF2B5EF4-FFF2-40B4-BE49-F238E27FC236}">
                <a16:creationId xmlns:a16="http://schemas.microsoft.com/office/drawing/2014/main" id="{21625278-5335-F47B-0B78-3B90E176EA9D}"/>
              </a:ext>
            </a:extLst>
          </p:cNvPr>
          <p:cNvSpPr txBox="1"/>
          <p:nvPr/>
        </p:nvSpPr>
        <p:spPr>
          <a:xfrm>
            <a:off x="327991" y="5450275"/>
            <a:ext cx="10270067" cy="923330"/>
          </a:xfrm>
          <a:prstGeom prst="rect">
            <a:avLst/>
          </a:prstGeom>
          <a:noFill/>
        </p:spPr>
        <p:txBody>
          <a:bodyPr wrap="square" rtlCol="0">
            <a:spAutoFit/>
          </a:bodyPr>
          <a:lstStyle/>
          <a:p>
            <a:r>
              <a:rPr lang="en-US" dirty="0">
                <a:solidFill>
                  <a:schemeClr val="accent6">
                    <a:lumMod val="75000"/>
                  </a:schemeClr>
                </a:solidFill>
                <a:effectLst/>
                <a:latin typeface="Helvetica" pitchFamily="2" charset="0"/>
              </a:rPr>
              <a:t>[S.K. Blask, S. Fleming, T. Mehen, J. Roy, I.W. Stewart and F. Zhao, Relativistic corrections</a:t>
            </a:r>
          </a:p>
          <a:p>
            <a:r>
              <a:rPr lang="en-US" dirty="0">
                <a:solidFill>
                  <a:schemeClr val="accent6">
                    <a:lumMod val="75000"/>
                  </a:schemeClr>
                </a:solidFill>
                <a:effectLst/>
                <a:latin typeface="Helvetica" pitchFamily="2" charset="0"/>
              </a:rPr>
              <a:t>to exclusive photoproduction of </a:t>
            </a:r>
            <a:r>
              <a:rPr lang="en-US" dirty="0" err="1">
                <a:solidFill>
                  <a:schemeClr val="accent6">
                    <a:lumMod val="75000"/>
                  </a:schemeClr>
                </a:solidFill>
                <a:effectLst/>
                <a:latin typeface="Helvetica" pitchFamily="2" charset="0"/>
              </a:rPr>
              <a:t>Quarkonia</a:t>
            </a:r>
            <a:r>
              <a:rPr lang="en-US" dirty="0">
                <a:solidFill>
                  <a:schemeClr val="accent6">
                    <a:lumMod val="75000"/>
                  </a:schemeClr>
                </a:solidFill>
                <a:effectLst/>
                <a:latin typeface="Helvetica" pitchFamily="2" charset="0"/>
              </a:rPr>
              <a:t> near-threshold, 2506.18905.]</a:t>
            </a:r>
          </a:p>
          <a:p>
            <a:endParaRPr lang="en-US" dirty="0">
              <a:solidFill>
                <a:schemeClr val="accent6">
                  <a:lumMod val="75000"/>
                </a:schemeClr>
              </a:solidFill>
            </a:endParaRPr>
          </a:p>
        </p:txBody>
      </p:sp>
      <p:sp>
        <p:nvSpPr>
          <p:cNvPr id="5" name="Footer Placeholder 4">
            <a:extLst>
              <a:ext uri="{FF2B5EF4-FFF2-40B4-BE49-F238E27FC236}">
                <a16:creationId xmlns:a16="http://schemas.microsoft.com/office/drawing/2014/main" id="{69321858-0552-C852-E05B-6CCE77A92420}"/>
              </a:ext>
            </a:extLst>
          </p:cNvPr>
          <p:cNvSpPr>
            <a:spLocks noGrp="1"/>
          </p:cNvSpPr>
          <p:nvPr>
            <p:ph type="ftr" sz="quarter" idx="11"/>
          </p:nvPr>
        </p:nvSpPr>
        <p:spPr/>
        <p:txBody>
          <a:bodyPr/>
          <a:lstStyle/>
          <a:p>
            <a:r>
              <a:rPr lang="en-US"/>
              <a:t>Sarah K. Blask | QGT Collaboration | SCET 2026</a:t>
            </a:r>
          </a:p>
        </p:txBody>
      </p:sp>
    </p:spTree>
    <p:extLst>
      <p:ext uri="{BB962C8B-B14F-4D97-AF65-F5344CB8AC3E}">
        <p14:creationId xmlns:p14="http://schemas.microsoft.com/office/powerpoint/2010/main" val="3315484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13AFC-5F24-FA20-EF62-3FEF58D25F51}"/>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4F6F13C4-1189-2DAC-C9DE-2F7306C60189}"/>
                  </a:ext>
                </a:extLst>
              </p:cNvPr>
              <p:cNvSpPr>
                <a:spLocks noGrp="1"/>
              </p:cNvSpPr>
              <p:nvPr>
                <p:ph type="title"/>
              </p:nvPr>
            </p:nvSpPr>
            <p:spPr/>
            <p:txBody>
              <a:bodyPr/>
              <a:lstStyle/>
              <a:p>
                <a14:m>
                  <m:oMath xmlns:m="http://schemas.openxmlformats.org/officeDocument/2006/math">
                    <m:r>
                      <a:rPr lang="en-US" b="1" i="1" smtClean="0">
                        <a:solidFill>
                          <a:schemeClr val="tx1">
                            <a:lumMod val="50000"/>
                            <a:lumOff val="50000"/>
                          </a:schemeClr>
                        </a:solidFill>
                        <a:latin typeface="Cambria Math" panose="02040503050406030204" pitchFamily="18" charset="0"/>
                        <a:ea typeface="Cambria Math" panose="02040503050406030204" pitchFamily="18" charset="0"/>
                      </a:rPr>
                      <m:t>𝑱</m:t>
                    </m:r>
                    <m:r>
                      <a:rPr lang="en-US" b="1" i="1" smtClean="0">
                        <a:solidFill>
                          <a:schemeClr val="tx1">
                            <a:lumMod val="50000"/>
                            <a:lumOff val="50000"/>
                          </a:schemeClr>
                        </a:solidFill>
                        <a:latin typeface="Cambria Math" panose="02040503050406030204" pitchFamily="18" charset="0"/>
                        <a:ea typeface="Cambria Math" panose="02040503050406030204" pitchFamily="18" charset="0"/>
                      </a:rPr>
                      <m:t>/</m:t>
                    </m:r>
                    <m:r>
                      <a:rPr lang="en-US" b="1" i="1" smtClean="0">
                        <a:solidFill>
                          <a:schemeClr val="tx1">
                            <a:lumMod val="50000"/>
                            <a:lumOff val="50000"/>
                          </a:schemeClr>
                        </a:solidFill>
                        <a:latin typeface="Cambria Math" panose="02040503050406030204" pitchFamily="18" charset="0"/>
                        <a:ea typeface="Cambria Math" panose="02040503050406030204" pitchFamily="18" charset="0"/>
                      </a:rPr>
                      <m:t>𝝍</m:t>
                    </m:r>
                  </m:oMath>
                </a14:m>
                <a:r>
                  <a:rPr lang="en-US" b="1" dirty="0">
                    <a:solidFill>
                      <a:schemeClr val="tx1">
                        <a:lumMod val="50000"/>
                        <a:lumOff val="50000"/>
                      </a:schemeClr>
                    </a:solidFill>
                    <a:latin typeface="Cambria Math" panose="02040503050406030204" pitchFamily="18" charset="0"/>
                    <a:ea typeface="Cambria Math" panose="02040503050406030204" pitchFamily="18" charset="0"/>
                  </a:rPr>
                  <a:t> cross section – Kroll &amp; </a:t>
                </a:r>
                <a:r>
                  <a:rPr lang="en-US" b="1" dirty="0" err="1">
                    <a:solidFill>
                      <a:schemeClr val="tx1">
                        <a:lumMod val="50000"/>
                        <a:lumOff val="50000"/>
                      </a:schemeClr>
                    </a:solidFill>
                    <a:latin typeface="Cambria Math" panose="02040503050406030204" pitchFamily="18" charset="0"/>
                    <a:ea typeface="Cambria Math" panose="02040503050406030204" pitchFamily="18" charset="0"/>
                  </a:rPr>
                  <a:t>Goloskokov</a:t>
                </a:r>
                <a:r>
                  <a:rPr lang="en-US" b="1" dirty="0">
                    <a:solidFill>
                      <a:schemeClr val="tx1">
                        <a:lumMod val="50000"/>
                        <a:lumOff val="50000"/>
                      </a:schemeClr>
                    </a:solidFill>
                    <a:latin typeface="Cambria Math" panose="02040503050406030204" pitchFamily="18" charset="0"/>
                    <a:ea typeface="Cambria Math" panose="02040503050406030204" pitchFamily="18" charset="0"/>
                  </a:rPr>
                  <a:t> GPD model</a:t>
                </a:r>
              </a:p>
            </p:txBody>
          </p:sp>
        </mc:Choice>
        <mc:Fallback>
          <p:sp>
            <p:nvSpPr>
              <p:cNvPr id="2" name="Title 1">
                <a:extLst>
                  <a:ext uri="{FF2B5EF4-FFF2-40B4-BE49-F238E27FC236}">
                    <a16:creationId xmlns:a16="http://schemas.microsoft.com/office/drawing/2014/main" id="{4F6F13C4-1189-2DAC-C9DE-2F7306C60189}"/>
                  </a:ext>
                </a:extLst>
              </p:cNvPr>
              <p:cNvSpPr>
                <a:spLocks noGrp="1" noRot="1" noChangeAspect="1" noMove="1" noResize="1" noEditPoints="1" noAdjustHandles="1" noChangeArrowheads="1" noChangeShapeType="1" noTextEdit="1"/>
              </p:cNvSpPr>
              <p:nvPr>
                <p:ph type="title"/>
              </p:nvPr>
            </p:nvSpPr>
            <p:spPr>
              <a:blipFill>
                <a:blip r:embed="rId3"/>
                <a:stretch>
                  <a:fillRect l="-2413" t="-13333" b="-2190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6D10D46-3443-4AF2-AD4F-FEFDBA85289D}"/>
              </a:ext>
            </a:extLst>
          </p:cNvPr>
          <p:cNvSpPr>
            <a:spLocks noGrp="1"/>
          </p:cNvSpPr>
          <p:nvPr>
            <p:ph type="sldNum" sz="quarter" idx="12"/>
          </p:nvPr>
        </p:nvSpPr>
        <p:spPr/>
        <p:txBody>
          <a:bodyPr/>
          <a:lstStyle/>
          <a:p>
            <a:fld id="{D2EFEDA6-2F81-804A-B5E6-66C42CE7D3B0}" type="slidenum">
              <a:rPr lang="en-US" smtClean="0"/>
              <a:t>30</a:t>
            </a:fld>
            <a:endParaRPr lang="en-US"/>
          </a:p>
        </p:txBody>
      </p:sp>
      <p:sp>
        <p:nvSpPr>
          <p:cNvPr id="3" name="Footer Placeholder 2">
            <a:extLst>
              <a:ext uri="{FF2B5EF4-FFF2-40B4-BE49-F238E27FC236}">
                <a16:creationId xmlns:a16="http://schemas.microsoft.com/office/drawing/2014/main" id="{751EA645-1074-EF77-8C10-FC5870F7804B}"/>
              </a:ext>
            </a:extLst>
          </p:cNvPr>
          <p:cNvSpPr>
            <a:spLocks noGrp="1"/>
          </p:cNvSpPr>
          <p:nvPr>
            <p:ph type="ftr" sz="quarter" idx="11"/>
          </p:nvPr>
        </p:nvSpPr>
        <p:spPr/>
        <p:txBody>
          <a:bodyPr/>
          <a:lstStyle/>
          <a:p>
            <a:r>
              <a:rPr lang="en-US"/>
              <a:t>Sarah K. Blask | QGT Collaboration | SCET 2026</a:t>
            </a:r>
          </a:p>
        </p:txBody>
      </p:sp>
      <p:pic>
        <p:nvPicPr>
          <p:cNvPr id="6" name="Picture 5">
            <a:extLst>
              <a:ext uri="{FF2B5EF4-FFF2-40B4-BE49-F238E27FC236}">
                <a16:creationId xmlns:a16="http://schemas.microsoft.com/office/drawing/2014/main" id="{8318FA3E-98F3-C258-E339-E22480622123}"/>
              </a:ext>
            </a:extLst>
          </p:cNvPr>
          <p:cNvPicPr>
            <a:picLocks noChangeAspect="1"/>
          </p:cNvPicPr>
          <p:nvPr/>
        </p:nvPicPr>
        <p:blipFill>
          <a:blip r:embed="rId4"/>
          <a:stretch>
            <a:fillRect/>
          </a:stretch>
        </p:blipFill>
        <p:spPr>
          <a:xfrm>
            <a:off x="474505" y="1580832"/>
            <a:ext cx="7678895" cy="4775518"/>
          </a:xfrm>
          <a:prstGeom prst="rect">
            <a:avLst/>
          </a:prstGeom>
        </p:spPr>
      </p:pic>
      <p:sp>
        <p:nvSpPr>
          <p:cNvPr id="7" name="TextBox 6">
            <a:extLst>
              <a:ext uri="{FF2B5EF4-FFF2-40B4-BE49-F238E27FC236}">
                <a16:creationId xmlns:a16="http://schemas.microsoft.com/office/drawing/2014/main" id="{CCCC3357-6FF2-2136-10C0-85E8D61263C2}"/>
              </a:ext>
            </a:extLst>
          </p:cNvPr>
          <p:cNvSpPr txBox="1"/>
          <p:nvPr/>
        </p:nvSpPr>
        <p:spPr>
          <a:xfrm>
            <a:off x="8610600" y="1690688"/>
            <a:ext cx="2932043" cy="193899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latin typeface="Cambria Math" panose="02040503050406030204" pitchFamily="18" charset="0"/>
                <a:ea typeface="Cambria Math" panose="02040503050406030204" pitchFamily="18" charset="0"/>
              </a:rPr>
              <a:t>Dashed = LP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i="0" u="none" strike="noStrike" dirty="0">
                <a:effectLst/>
                <a:latin typeface="Cambria Math" panose="02040503050406030204" pitchFamily="18" charset="0"/>
                <a:ea typeface="Cambria Math" panose="02040503050406030204" pitchFamily="18" charset="0"/>
              </a:rPr>
              <a:t>Solid = NL</a:t>
            </a:r>
            <a:r>
              <a:rPr lang="en-US" sz="2000" b="1" dirty="0">
                <a:latin typeface="Cambria Math" panose="02040503050406030204" pitchFamily="18" charset="0"/>
                <a:ea typeface="Cambria Math" panose="02040503050406030204" pitchFamily="18" charset="0"/>
              </a:rPr>
              <a:t>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solidFill>
                  <a:schemeClr val="tx2">
                    <a:lumMod val="75000"/>
                    <a:lumOff val="25000"/>
                  </a:schemeClr>
                </a:solidFill>
                <a:latin typeface="Cambria Math" panose="02040503050406030204" pitchFamily="18" charset="0"/>
                <a:ea typeface="Cambria Math" panose="02040503050406030204" pitchFamily="18" charset="0"/>
              </a:rPr>
              <a:t>Blue = 0</a:t>
            </a:r>
            <a:r>
              <a:rPr lang="en-US" sz="2000" b="1" baseline="30000" dirty="0">
                <a:solidFill>
                  <a:schemeClr val="tx2">
                    <a:lumMod val="75000"/>
                    <a:lumOff val="25000"/>
                  </a:schemeClr>
                </a:solidFill>
                <a:latin typeface="Cambria Math" panose="02040503050406030204" pitchFamily="18" charset="0"/>
                <a:ea typeface="Cambria Math" panose="02040503050406030204" pitchFamily="18" charset="0"/>
              </a:rPr>
              <a:t>th</a:t>
            </a:r>
            <a:r>
              <a:rPr lang="en-US" sz="2000" b="1" dirty="0">
                <a:solidFill>
                  <a:schemeClr val="tx2">
                    <a:lumMod val="75000"/>
                    <a:lumOff val="25000"/>
                  </a:schemeClr>
                </a:solidFill>
                <a:latin typeface="Cambria Math" panose="02040503050406030204" pitchFamily="18" charset="0"/>
                <a:ea typeface="Cambria Math" panose="02040503050406030204" pitchFamily="18" charset="0"/>
              </a:rPr>
              <a:t> moment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solidFill>
                  <a:schemeClr val="accent2">
                    <a:lumMod val="75000"/>
                  </a:schemeClr>
                </a:solidFill>
                <a:latin typeface="Cambria Math" panose="02040503050406030204" pitchFamily="18" charset="0"/>
                <a:ea typeface="Cambria Math" panose="02040503050406030204" pitchFamily="18" charset="0"/>
              </a:rPr>
              <a:t>Orange = 2</a:t>
            </a:r>
            <a:r>
              <a:rPr lang="en-US" sz="2000" b="1" baseline="30000" dirty="0">
                <a:solidFill>
                  <a:schemeClr val="accent2">
                    <a:lumMod val="75000"/>
                  </a:schemeClr>
                </a:solidFill>
                <a:latin typeface="Cambria Math" panose="02040503050406030204" pitchFamily="18" charset="0"/>
                <a:ea typeface="Cambria Math" panose="02040503050406030204" pitchFamily="18" charset="0"/>
              </a:rPr>
              <a:t>nd</a:t>
            </a:r>
            <a:r>
              <a:rPr lang="en-US" sz="2000" b="1" dirty="0">
                <a:solidFill>
                  <a:schemeClr val="accent2">
                    <a:lumMod val="75000"/>
                  </a:schemeClr>
                </a:solidFill>
                <a:latin typeface="Cambria Math" panose="02040503050406030204" pitchFamily="18" charset="0"/>
                <a:ea typeface="Cambria Math" panose="02040503050406030204" pitchFamily="18" charset="0"/>
              </a:rPr>
              <a:t> moment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solidFill>
                  <a:schemeClr val="accent6">
                    <a:lumMod val="75000"/>
                  </a:schemeClr>
                </a:solidFill>
                <a:latin typeface="Cambria Math" panose="02040503050406030204" pitchFamily="18" charset="0"/>
                <a:ea typeface="Cambria Math" panose="02040503050406030204" pitchFamily="18" charset="0"/>
              </a:rPr>
              <a:t>Green = 4</a:t>
            </a:r>
            <a:r>
              <a:rPr lang="en-US" sz="2000" b="1" baseline="30000" dirty="0">
                <a:solidFill>
                  <a:schemeClr val="accent6">
                    <a:lumMod val="75000"/>
                  </a:schemeClr>
                </a:solidFill>
                <a:latin typeface="Cambria Math" panose="02040503050406030204" pitchFamily="18" charset="0"/>
                <a:ea typeface="Cambria Math" panose="02040503050406030204" pitchFamily="18" charset="0"/>
              </a:rPr>
              <a:t>th</a:t>
            </a:r>
            <a:r>
              <a:rPr lang="en-US" sz="2000" b="1" dirty="0">
                <a:solidFill>
                  <a:schemeClr val="accent6">
                    <a:lumMod val="75000"/>
                  </a:schemeClr>
                </a:solidFill>
                <a:latin typeface="Cambria Math" panose="02040503050406030204" pitchFamily="18" charset="0"/>
                <a:ea typeface="Cambria Math" panose="02040503050406030204" pitchFamily="18" charset="0"/>
              </a:rPr>
              <a:t> moment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1" i="0" u="none" strike="noStrike" dirty="0">
              <a:effectLst/>
              <a:latin typeface="Cambria Math" panose="02040503050406030204" pitchFamily="18" charset="0"/>
              <a:ea typeface="Cambria Math" panose="02040503050406030204" pitchFamily="18" charset="0"/>
            </a:endParaRP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19E7A7A6-55FB-93DB-0B48-C1DA756EBBAE}"/>
                  </a:ext>
                </a:extLst>
              </p:cNvPr>
              <p:cNvSpPr txBox="1"/>
              <p:nvPr/>
            </p:nvSpPr>
            <p:spPr>
              <a:xfrm>
                <a:off x="9039373" y="3902208"/>
                <a:ext cx="1873792" cy="1760547"/>
              </a:xfrm>
              <a:prstGeom prst="rect">
                <a:avLst/>
              </a:prstGeom>
              <a:noFill/>
            </p:spPr>
            <p:txBody>
              <a:bodyPr wrap="square" rtlCol="0">
                <a:spAutoFit/>
              </a:bodyPr>
              <a:lstStyle/>
              <a:p>
                <a:pPr algn="ctr"/>
                <a:r>
                  <a:rPr lang="en-US" b="1" dirty="0">
                    <a:solidFill>
                      <a:schemeClr val="accent4">
                        <a:lumMod val="60000"/>
                        <a:lumOff val="40000"/>
                      </a:schemeClr>
                    </a:solidFill>
                    <a:latin typeface="Cambria Math" panose="02040503050406030204" pitchFamily="18" charset="0"/>
                    <a:ea typeface="Cambria Math" panose="02040503050406030204" pitchFamily="18" charset="0"/>
                  </a:rPr>
                  <a:t>Result is sensitive to GPD model and </a:t>
                </a:r>
                <a14:m>
                  <m:oMath xmlns:m="http://schemas.openxmlformats.org/officeDocument/2006/math">
                    <m:sSup>
                      <m:sSupPr>
                        <m:ctrlPr>
                          <a:rPr lang="en-US" b="1" i="1" smtClean="0">
                            <a:solidFill>
                              <a:schemeClr val="accent4">
                                <a:lumMod val="60000"/>
                                <a:lumOff val="40000"/>
                              </a:schemeClr>
                            </a:solidFill>
                            <a:latin typeface="Cambria Math" panose="02040503050406030204" pitchFamily="18" charset="0"/>
                            <a:ea typeface="Cambria Math" panose="02040503050406030204" pitchFamily="18" charset="0"/>
                          </a:rPr>
                        </m:ctrlPr>
                      </m:sSupPr>
                      <m:e>
                        <m:r>
                          <a:rPr lang="en-US" b="1" i="1" smtClean="0">
                            <a:solidFill>
                              <a:schemeClr val="accent4">
                                <a:lumMod val="60000"/>
                                <a:lumOff val="40000"/>
                              </a:schemeClr>
                            </a:solidFill>
                            <a:latin typeface="Cambria Math" panose="02040503050406030204" pitchFamily="18" charset="0"/>
                            <a:ea typeface="Cambria Math" panose="02040503050406030204" pitchFamily="18" charset="0"/>
                          </a:rPr>
                          <m:t>𝒗</m:t>
                        </m:r>
                      </m:e>
                      <m:sup>
                        <m:r>
                          <a:rPr lang="en-US" b="1" i="1" smtClean="0">
                            <a:solidFill>
                              <a:schemeClr val="accent4">
                                <a:lumMod val="60000"/>
                                <a:lumOff val="40000"/>
                              </a:schemeClr>
                            </a:solidFill>
                            <a:latin typeface="Cambria Math" panose="02040503050406030204" pitchFamily="18" charset="0"/>
                            <a:ea typeface="Cambria Math" panose="02040503050406030204" pitchFamily="18" charset="0"/>
                          </a:rPr>
                          <m:t>𝟐</m:t>
                        </m:r>
                      </m:sup>
                    </m:sSup>
                  </m:oMath>
                </a14:m>
                <a:r>
                  <a:rPr lang="en-US" b="1" dirty="0">
                    <a:solidFill>
                      <a:schemeClr val="accent4">
                        <a:lumMod val="60000"/>
                        <a:lumOff val="40000"/>
                      </a:schemeClr>
                    </a:solidFill>
                    <a:latin typeface="Cambria Math" panose="02040503050406030204" pitchFamily="18" charset="0"/>
                    <a:ea typeface="Cambria Math" panose="02040503050406030204" pitchFamily="18" charset="0"/>
                  </a:rPr>
                  <a:t> dependence of the matching coefficient</a:t>
                </a:r>
              </a:p>
            </p:txBody>
          </p:sp>
        </mc:Choice>
        <mc:Fallback>
          <p:sp>
            <p:nvSpPr>
              <p:cNvPr id="8" name="TextBox 7">
                <a:extLst>
                  <a:ext uri="{FF2B5EF4-FFF2-40B4-BE49-F238E27FC236}">
                    <a16:creationId xmlns:a16="http://schemas.microsoft.com/office/drawing/2014/main" id="{19E7A7A6-55FB-93DB-0B48-C1DA756EBBAE}"/>
                  </a:ext>
                </a:extLst>
              </p:cNvPr>
              <p:cNvSpPr txBox="1">
                <a:spLocks noRot="1" noChangeAspect="1" noMove="1" noResize="1" noEditPoints="1" noAdjustHandles="1" noChangeArrowheads="1" noChangeShapeType="1" noTextEdit="1"/>
              </p:cNvSpPr>
              <p:nvPr/>
            </p:nvSpPr>
            <p:spPr>
              <a:xfrm>
                <a:off x="9039373" y="3902208"/>
                <a:ext cx="1873792" cy="1760547"/>
              </a:xfrm>
              <a:prstGeom prst="rect">
                <a:avLst/>
              </a:prstGeom>
              <a:blipFill>
                <a:blip r:embed="rId5"/>
                <a:stretch>
                  <a:fillRect l="-1342" t="-1439" r="-4027" b="-5036"/>
                </a:stretch>
              </a:blipFill>
            </p:spPr>
            <p:txBody>
              <a:bodyPr/>
              <a:lstStyle/>
              <a:p>
                <a:r>
                  <a:rPr lang="en-US">
                    <a:noFill/>
                  </a:rPr>
                  <a:t> </a:t>
                </a:r>
              </a:p>
            </p:txBody>
          </p:sp>
        </mc:Fallback>
      </mc:AlternateContent>
    </p:spTree>
    <p:extLst>
      <p:ext uri="{BB962C8B-B14F-4D97-AF65-F5344CB8AC3E}">
        <p14:creationId xmlns:p14="http://schemas.microsoft.com/office/powerpoint/2010/main" val="3358718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B87B5-527E-30DF-4D79-9B3042925A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08D65B-A2B9-A1BB-1137-03B77C3C7E6F}"/>
              </a:ext>
            </a:extLst>
          </p:cNvPr>
          <p:cNvSpPr>
            <a:spLocks noGrp="1"/>
          </p:cNvSpPr>
          <p:nvPr>
            <p:ph type="title"/>
          </p:nvPr>
        </p:nvSpPr>
        <p:spPr/>
        <p:txBody>
          <a:bodyPr/>
          <a:lstStyle/>
          <a:p>
            <a:r>
              <a:rPr lang="en-US" dirty="0">
                <a:latin typeface="Cambria Math" panose="02040503050406030204" pitchFamily="18" charset="0"/>
                <a:ea typeface="Cambria Math" panose="02040503050406030204" pitchFamily="18" charset="0"/>
              </a:rPr>
              <a:t>Conclusion</a:t>
            </a:r>
          </a:p>
        </p:txBody>
      </p:sp>
      <p:sp>
        <p:nvSpPr>
          <p:cNvPr id="3" name="Content Placeholder 2">
            <a:extLst>
              <a:ext uri="{FF2B5EF4-FFF2-40B4-BE49-F238E27FC236}">
                <a16:creationId xmlns:a16="http://schemas.microsoft.com/office/drawing/2014/main" id="{CFD6030C-E24C-7C18-843A-0D0362873E5D}"/>
              </a:ext>
            </a:extLst>
          </p:cNvPr>
          <p:cNvSpPr>
            <a:spLocks noGrp="1"/>
          </p:cNvSpPr>
          <p:nvPr>
            <p:ph idx="1"/>
          </p:nvPr>
        </p:nvSpPr>
        <p:spPr/>
        <p:txBody>
          <a:bodyPr/>
          <a:lstStyle/>
          <a:p>
            <a:r>
              <a:rPr lang="en-US" dirty="0">
                <a:latin typeface="Cambria Math" panose="02040503050406030204" pitchFamily="18" charset="0"/>
                <a:ea typeface="Cambria Math" panose="02040503050406030204" pitchFamily="18" charset="0"/>
              </a:rPr>
              <a:t>Using the first moment approximation for the GPD’s caused our relativistic corrections at NLP for our model to skew wildly from data</a:t>
            </a:r>
          </a:p>
          <a:p>
            <a:pPr lvl="1"/>
            <a:r>
              <a:rPr lang="en-US" dirty="0">
                <a:latin typeface="Cambria Math" panose="02040503050406030204" pitchFamily="18" charset="0"/>
                <a:ea typeface="Cambria Math" panose="02040503050406030204" pitchFamily="18" charset="0"/>
              </a:rPr>
              <a:t>Analysis shows that 1</a:t>
            </a:r>
            <a:r>
              <a:rPr lang="en-US" baseline="30000" dirty="0">
                <a:latin typeface="Cambria Math" panose="02040503050406030204" pitchFamily="18" charset="0"/>
                <a:ea typeface="Cambria Math" panose="02040503050406030204" pitchFamily="18" charset="0"/>
              </a:rPr>
              <a:t>st</a:t>
            </a:r>
            <a:r>
              <a:rPr lang="en-US" dirty="0">
                <a:latin typeface="Cambria Math" panose="02040503050406030204" pitchFamily="18" charset="0"/>
                <a:ea typeface="Cambria Math" panose="02040503050406030204" pitchFamily="18" charset="0"/>
              </a:rPr>
              <a:t> moment only contributes ~22% of relativistic corrections</a:t>
            </a:r>
          </a:p>
          <a:p>
            <a:pPr lvl="1"/>
            <a:r>
              <a:rPr lang="en-US" dirty="0">
                <a:latin typeface="Cambria Math" panose="02040503050406030204" pitchFamily="18" charset="0"/>
                <a:ea typeface="Cambria Math" panose="02040503050406030204" pitchFamily="18" charset="0"/>
              </a:rPr>
              <a:t>Including higher moments of the GPD is crucial to calculation</a:t>
            </a:r>
          </a:p>
          <a:p>
            <a:r>
              <a:rPr lang="en-US" dirty="0">
                <a:latin typeface="Cambria Math" panose="02040503050406030204" pitchFamily="18" charset="0"/>
                <a:ea typeface="Cambria Math" panose="02040503050406030204" pitchFamily="18" charset="0"/>
              </a:rPr>
              <a:t>Currently utilizing GUMP data to interpolate a GPD function so we can extract higher moments</a:t>
            </a:r>
          </a:p>
        </p:txBody>
      </p:sp>
      <p:sp>
        <p:nvSpPr>
          <p:cNvPr id="4" name="Slide Number Placeholder 3">
            <a:extLst>
              <a:ext uri="{FF2B5EF4-FFF2-40B4-BE49-F238E27FC236}">
                <a16:creationId xmlns:a16="http://schemas.microsoft.com/office/drawing/2014/main" id="{E73AFE77-63B9-724E-2DD9-B45D7F14B075}"/>
              </a:ext>
            </a:extLst>
          </p:cNvPr>
          <p:cNvSpPr>
            <a:spLocks noGrp="1"/>
          </p:cNvSpPr>
          <p:nvPr>
            <p:ph type="sldNum" sz="quarter" idx="12"/>
          </p:nvPr>
        </p:nvSpPr>
        <p:spPr/>
        <p:txBody>
          <a:bodyPr/>
          <a:lstStyle/>
          <a:p>
            <a:fld id="{D2EFEDA6-2F81-804A-B5E6-66C42CE7D3B0}" type="slidenum">
              <a:rPr lang="en-US" smtClean="0"/>
              <a:t>31</a:t>
            </a:fld>
            <a:endParaRPr lang="en-US"/>
          </a:p>
        </p:txBody>
      </p:sp>
      <p:sp>
        <p:nvSpPr>
          <p:cNvPr id="5" name="Footer Placeholder 4">
            <a:extLst>
              <a:ext uri="{FF2B5EF4-FFF2-40B4-BE49-F238E27FC236}">
                <a16:creationId xmlns:a16="http://schemas.microsoft.com/office/drawing/2014/main" id="{F02BD4A2-1B81-BC55-5830-D08E188C27D5}"/>
              </a:ext>
            </a:extLst>
          </p:cNvPr>
          <p:cNvSpPr>
            <a:spLocks noGrp="1"/>
          </p:cNvSpPr>
          <p:nvPr>
            <p:ph type="ftr" sz="quarter" idx="11"/>
          </p:nvPr>
        </p:nvSpPr>
        <p:spPr/>
        <p:txBody>
          <a:bodyPr/>
          <a:lstStyle/>
          <a:p>
            <a:r>
              <a:rPr lang="en-US"/>
              <a:t>Sarah K. Blask | QGT Collaboration | SCET 2026</a:t>
            </a:r>
          </a:p>
        </p:txBody>
      </p:sp>
    </p:spTree>
    <p:extLst>
      <p:ext uri="{BB962C8B-B14F-4D97-AF65-F5344CB8AC3E}">
        <p14:creationId xmlns:p14="http://schemas.microsoft.com/office/powerpoint/2010/main" val="3389816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43406-CCC3-5096-3A46-9E2355E25E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D64261-9D0F-ED3D-542A-A6BDDFBBD3E2}"/>
              </a:ext>
            </a:extLst>
          </p:cNvPr>
          <p:cNvSpPr>
            <a:spLocks noGrp="1"/>
          </p:cNvSpPr>
          <p:nvPr>
            <p:ph type="title"/>
          </p:nvPr>
        </p:nvSpPr>
        <p:spPr/>
        <p:txBody>
          <a:bodyPr/>
          <a:lstStyle/>
          <a:p>
            <a:r>
              <a:rPr lang="en-US" b="1" dirty="0">
                <a:solidFill>
                  <a:schemeClr val="tx1">
                    <a:lumMod val="50000"/>
                    <a:lumOff val="50000"/>
                  </a:schemeClr>
                </a:solidFill>
                <a:latin typeface="Cambria Math" panose="02040503050406030204" pitchFamily="18" charset="0"/>
                <a:ea typeface="Cambria Math" panose="02040503050406030204" pitchFamily="18" charset="0"/>
              </a:rPr>
              <a:t>Kinematics in near-threshold limit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2E7CB34-272D-168C-2277-5699B686F796}"/>
                  </a:ext>
                </a:extLst>
              </p:cNvPr>
              <p:cNvSpPr>
                <a:spLocks noGrp="1"/>
              </p:cNvSpPr>
              <p:nvPr>
                <p:ph idx="1"/>
              </p:nvPr>
            </p:nvSpPr>
            <p:spPr>
              <a:xfrm>
                <a:off x="5794275" y="1825625"/>
                <a:ext cx="6029425" cy="4351338"/>
              </a:xfrm>
            </p:spPr>
            <p:txBody>
              <a:bodyPr>
                <a:normAutofit/>
              </a:bodyPr>
              <a:lstStyle/>
              <a:p>
                <a:r>
                  <a:rPr lang="en-US" sz="2000" dirty="0">
                    <a:latin typeface="Cambria Math" panose="02040503050406030204" pitchFamily="18" charset="0"/>
                    <a:ea typeface="Cambria Math" panose="02040503050406030204" pitchFamily="18" charset="0"/>
                  </a:rPr>
                  <a:t>We define the </a:t>
                </a:r>
                <a:r>
                  <a:rPr lang="en-US" sz="2000" dirty="0" err="1">
                    <a:latin typeface="Cambria Math" panose="02040503050406030204" pitchFamily="18" charset="0"/>
                    <a:ea typeface="Cambria Math" panose="02040503050406030204" pitchFamily="18" charset="0"/>
                  </a:rPr>
                  <a:t>lightcone</a:t>
                </a:r>
                <a:r>
                  <a:rPr lang="en-US" sz="2000" dirty="0">
                    <a:latin typeface="Cambria Math" panose="02040503050406030204" pitchFamily="18" charset="0"/>
                    <a:ea typeface="Cambria Math" panose="02040503050406030204" pitchFamily="18" charset="0"/>
                  </a:rPr>
                  <a:t> coordinates in terms of the collinear vector </a:t>
                </a:r>
                <a14:m>
                  <m:oMath xmlns:m="http://schemas.openxmlformats.org/officeDocument/2006/math">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𝑛</m:t>
                        </m:r>
                      </m:e>
                      <m:sup>
                        <m:r>
                          <a:rPr lang="en-US" sz="2000" b="0" i="1" smtClean="0">
                            <a:latin typeface="Cambria Math" panose="02040503050406030204" pitchFamily="18" charset="0"/>
                            <a:ea typeface="Cambria Math" panose="02040503050406030204" pitchFamily="18" charset="0"/>
                          </a:rPr>
                          <m:t>𝜇</m:t>
                        </m:r>
                      </m:sup>
                    </m:sSup>
                    <m:r>
                      <a:rPr lang="en-US" sz="2000" b="0" i="1" smtClean="0">
                        <a:latin typeface="Cambria Math" panose="02040503050406030204" pitchFamily="18" charset="0"/>
                        <a:ea typeface="Cambria Math" panose="02040503050406030204" pitchFamily="18" charset="0"/>
                      </a:rPr>
                      <m:t>=</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1,0,0,1</m:t>
                        </m:r>
                      </m:e>
                    </m:d>
                  </m:oMath>
                </a14:m>
                <a:r>
                  <a:rPr lang="en-US" sz="2000" dirty="0">
                    <a:latin typeface="Cambria Math" panose="02040503050406030204" pitchFamily="18" charset="0"/>
                    <a:ea typeface="Cambria Math" panose="02040503050406030204" pitchFamily="18" charset="0"/>
                  </a:rPr>
                  <a:t> &amp; </a:t>
                </a:r>
                <a:r>
                  <a:rPr lang="en-US" sz="2000" dirty="0" err="1">
                    <a:latin typeface="Cambria Math" panose="02040503050406030204" pitchFamily="18" charset="0"/>
                    <a:ea typeface="Cambria Math" panose="02040503050406030204" pitchFamily="18" charset="0"/>
                  </a:rPr>
                  <a:t>anticollinear</a:t>
                </a:r>
                <a:r>
                  <a:rPr lang="en-US" sz="2000" dirty="0">
                    <a:latin typeface="Cambria Math" panose="02040503050406030204" pitchFamily="18" charset="0"/>
                    <a:ea typeface="Cambria Math" panose="02040503050406030204" pitchFamily="18" charset="0"/>
                  </a:rPr>
                  <a:t> vector </a:t>
                </a:r>
                <a14:m>
                  <m:oMath xmlns:m="http://schemas.openxmlformats.org/officeDocument/2006/math">
                    <m:sSup>
                      <m:sSupPr>
                        <m:ctrlPr>
                          <a:rPr lang="en-US" sz="2000" i="1">
                            <a:latin typeface="Cambria Math" panose="02040503050406030204" pitchFamily="18" charset="0"/>
                            <a:ea typeface="Cambria Math" panose="02040503050406030204" pitchFamily="18" charset="0"/>
                          </a:rPr>
                        </m:ctrlPr>
                      </m:sSupPr>
                      <m:e>
                        <m:acc>
                          <m:accPr>
                            <m:chr m:val="̅"/>
                            <m:ctrlPr>
                              <a:rPr lang="en-US" sz="2000" b="0" i="1" smtClean="0">
                                <a:latin typeface="Cambria Math" panose="02040503050406030204" pitchFamily="18" charset="0"/>
                                <a:ea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𝑛</m:t>
                            </m:r>
                          </m:e>
                        </m:acc>
                      </m:e>
                      <m:sup>
                        <m:r>
                          <a:rPr lang="en-US" sz="2000" i="1">
                            <a:latin typeface="Cambria Math" panose="02040503050406030204" pitchFamily="18" charset="0"/>
                            <a:ea typeface="Cambria Math" panose="02040503050406030204" pitchFamily="18" charset="0"/>
                          </a:rPr>
                          <m:t>𝜇</m:t>
                        </m:r>
                      </m:sup>
                    </m:sSup>
                    <m:r>
                      <a:rPr lang="en-US" sz="2000" i="1">
                        <a:latin typeface="Cambria Math" panose="02040503050406030204" pitchFamily="18" charset="0"/>
                        <a:ea typeface="Cambria Math" panose="02040503050406030204" pitchFamily="18" charset="0"/>
                      </a:rPr>
                      <m:t>=(1,0,0,</m:t>
                    </m:r>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1)</m:t>
                    </m:r>
                  </m:oMath>
                </a14:m>
                <a:endParaRPr lang="en-US" sz="2000" dirty="0">
                  <a:latin typeface="Cambria Math" panose="02040503050406030204" pitchFamily="18" charset="0"/>
                  <a:ea typeface="Cambria Math" panose="02040503050406030204" pitchFamily="18" charset="0"/>
                </a:endParaRPr>
              </a:p>
              <a:p>
                <a:r>
                  <a:rPr lang="en-US" sz="2000" dirty="0">
                    <a:latin typeface="Cambria Math" panose="02040503050406030204" pitchFamily="18" charset="0"/>
                    <a:ea typeface="Cambria Math" panose="02040503050406030204" pitchFamily="18" charset="0"/>
                  </a:rPr>
                  <a:t>Calculation done in Ji frame: </a:t>
                </a:r>
                <a:r>
                  <a:rPr lang="en-US" sz="2000" i="1" dirty="0">
                    <a:latin typeface="Cambria Math" panose="02040503050406030204" pitchFamily="18" charset="0"/>
                    <a:ea typeface="Cambria Math" panose="02040503050406030204" pitchFamily="18" charset="0"/>
                  </a:rPr>
                  <a:t>mean of the large </a:t>
                </a:r>
                <a:r>
                  <a:rPr lang="en-US" sz="2000" i="1" dirty="0" err="1">
                    <a:latin typeface="Cambria Math" panose="02040503050406030204" pitchFamily="18" charset="0"/>
                    <a:ea typeface="Cambria Math" panose="02040503050406030204" pitchFamily="18" charset="0"/>
                  </a:rPr>
                  <a:t>lightcone</a:t>
                </a:r>
                <a:r>
                  <a:rPr lang="en-US" sz="2000" i="1" dirty="0">
                    <a:latin typeface="Cambria Math" panose="02040503050406030204" pitchFamily="18" charset="0"/>
                    <a:ea typeface="Cambria Math" panose="02040503050406030204" pitchFamily="18" charset="0"/>
                  </a:rPr>
                  <a:t> momentum component of the incoming/outgoing nucleon is taken along  </a:t>
                </a:r>
                <a14:m>
                  <m:oMath xmlns:m="http://schemas.openxmlformats.org/officeDocument/2006/math">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𝑛</m:t>
                        </m:r>
                      </m:e>
                      <m:sup>
                        <m:r>
                          <a:rPr lang="en-US" sz="2000" b="0" i="1" smtClean="0">
                            <a:latin typeface="Cambria Math" panose="02040503050406030204" pitchFamily="18" charset="0"/>
                            <a:ea typeface="Cambria Math" panose="02040503050406030204" pitchFamily="18" charset="0"/>
                          </a:rPr>
                          <m:t>𝜇</m:t>
                        </m:r>
                      </m:sup>
                    </m:sSup>
                  </m:oMath>
                </a14:m>
                <a:endParaRPr lang="en-US" sz="2000" dirty="0">
                  <a:latin typeface="Cambria Math" panose="02040503050406030204" pitchFamily="18" charset="0"/>
                  <a:ea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D2E7CB34-272D-168C-2277-5699B686F796}"/>
                  </a:ext>
                </a:extLst>
              </p:cNvPr>
              <p:cNvSpPr>
                <a:spLocks noGrp="1" noRot="1" noChangeAspect="1" noMove="1" noResize="1" noEditPoints="1" noAdjustHandles="1" noChangeArrowheads="1" noChangeShapeType="1" noTextEdit="1"/>
              </p:cNvSpPr>
              <p:nvPr>
                <p:ph idx="1"/>
              </p:nvPr>
            </p:nvSpPr>
            <p:spPr>
              <a:xfrm>
                <a:off x="5794275" y="1825625"/>
                <a:ext cx="6029425" cy="4351338"/>
              </a:xfrm>
              <a:blipFill>
                <a:blip r:embed="rId3"/>
                <a:stretch>
                  <a:fillRect l="-840" t="-145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4DEE051-7877-0BA1-CA54-DDD78A5F910F}"/>
              </a:ext>
            </a:extLst>
          </p:cNvPr>
          <p:cNvSpPr>
            <a:spLocks noGrp="1"/>
          </p:cNvSpPr>
          <p:nvPr>
            <p:ph type="sldNum" sz="quarter" idx="12"/>
          </p:nvPr>
        </p:nvSpPr>
        <p:spPr/>
        <p:txBody>
          <a:bodyPr/>
          <a:lstStyle/>
          <a:p>
            <a:fld id="{D2EFEDA6-2F81-804A-B5E6-66C42CE7D3B0}" type="slidenum">
              <a:rPr lang="en-US" smtClean="0"/>
              <a:t>32</a:t>
            </a:fld>
            <a:endParaRPr lang="en-US"/>
          </a:p>
        </p:txBody>
      </p:sp>
      <p:pic>
        <p:nvPicPr>
          <p:cNvPr id="5" name="Picture 4">
            <a:extLst>
              <a:ext uri="{FF2B5EF4-FFF2-40B4-BE49-F238E27FC236}">
                <a16:creationId xmlns:a16="http://schemas.microsoft.com/office/drawing/2014/main" id="{150789E4-4796-0FA8-6C5B-FB9ED7C27E57}"/>
              </a:ext>
            </a:extLst>
          </p:cNvPr>
          <p:cNvPicPr>
            <a:picLocks noChangeAspect="1"/>
          </p:cNvPicPr>
          <p:nvPr/>
        </p:nvPicPr>
        <p:blipFill>
          <a:blip r:embed="rId4"/>
          <a:stretch>
            <a:fillRect/>
          </a:stretch>
        </p:blipFill>
        <p:spPr>
          <a:xfrm>
            <a:off x="368300" y="1606169"/>
            <a:ext cx="5425976" cy="3530601"/>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B4D6848-84FB-D2C7-34DF-BE21DD85DFA3}"/>
                  </a:ext>
                </a:extLst>
              </p:cNvPr>
              <p:cNvSpPr txBox="1"/>
              <p:nvPr/>
            </p:nvSpPr>
            <p:spPr>
              <a:xfrm>
                <a:off x="1442249" y="5136770"/>
                <a:ext cx="3278077" cy="1477328"/>
              </a:xfrm>
              <a:prstGeom prst="rect">
                <a:avLst/>
              </a:prstGeom>
              <a:noFill/>
            </p:spPr>
            <p:txBody>
              <a:bodyPr wrap="none" rtlCol="0">
                <a:spAutoFit/>
              </a:bodyPr>
              <a:lstStyle/>
              <a:p>
                <a:pPr algn="ctr"/>
                <a14:m>
                  <m:oMath xmlns:m="http://schemas.openxmlformats.org/officeDocument/2006/math">
                    <m: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t>𝑝</m:t>
                    </m:r>
                  </m:oMath>
                </a14:m>
                <a:r>
                  <a:rPr lang="en-US" dirty="0">
                    <a:solidFill>
                      <a:schemeClr val="accent5">
                        <a:lumMod val="60000"/>
                        <a:lumOff val="40000"/>
                      </a:schemeClr>
                    </a:solidFill>
                    <a:latin typeface="Cambria Math" panose="02040503050406030204" pitchFamily="18" charset="0"/>
                    <a:ea typeface="Cambria Math" panose="02040503050406030204" pitchFamily="18" charset="0"/>
                  </a:rPr>
                  <a:t> : incoming nucleon</a:t>
                </a:r>
              </a:p>
              <a:p>
                <a:pPr algn="ctr"/>
                <a14:m>
                  <m:oMath xmlns:m="http://schemas.openxmlformats.org/officeDocument/2006/math">
                    <m: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t>𝑝</m:t>
                    </m:r>
                    <m: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t>′</m:t>
                    </m:r>
                  </m:oMath>
                </a14:m>
                <a:r>
                  <a:rPr lang="en-US" dirty="0">
                    <a:solidFill>
                      <a:schemeClr val="accent5">
                        <a:lumMod val="60000"/>
                        <a:lumOff val="40000"/>
                      </a:schemeClr>
                    </a:solidFill>
                    <a:latin typeface="Cambria Math" panose="02040503050406030204" pitchFamily="18" charset="0"/>
                    <a:ea typeface="Cambria Math" panose="02040503050406030204" pitchFamily="18" charset="0"/>
                  </a:rPr>
                  <a:t> : outgoing nucleon</a:t>
                </a:r>
              </a:p>
              <a:p>
                <a:pPr algn="ctr"/>
                <a14:m>
                  <m:oMath xmlns:m="http://schemas.openxmlformats.org/officeDocument/2006/math">
                    <m:sSub>
                      <m:sSubPr>
                        <m:ctrlP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ctrlPr>
                      </m:sSubPr>
                      <m:e>
                        <m: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t>𝑝</m:t>
                        </m:r>
                      </m:e>
                      <m:sub>
                        <m: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t>1</m:t>
                        </m:r>
                      </m:sub>
                    </m:sSub>
                    <m: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t>, </m:t>
                    </m:r>
                    <m:sSub>
                      <m:sSubPr>
                        <m:ctrlP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ctrlPr>
                      </m:sSubPr>
                      <m:e>
                        <m: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t>𝑝</m:t>
                        </m:r>
                      </m:e>
                      <m:sub>
                        <m: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t>2</m:t>
                        </m:r>
                      </m:sub>
                    </m:sSub>
                  </m:oMath>
                </a14:m>
                <a:r>
                  <a:rPr lang="en-US" dirty="0">
                    <a:solidFill>
                      <a:schemeClr val="accent5">
                        <a:lumMod val="60000"/>
                        <a:lumOff val="40000"/>
                      </a:schemeClr>
                    </a:solidFill>
                    <a:latin typeface="Cambria Math" panose="02040503050406030204" pitchFamily="18" charset="0"/>
                    <a:ea typeface="Cambria Math" panose="02040503050406030204" pitchFamily="18" charset="0"/>
                  </a:rPr>
                  <a:t> : exchange partons</a:t>
                </a:r>
              </a:p>
              <a:p>
                <a:pPr algn="ctr"/>
                <a14:m>
                  <m:oMath xmlns:m="http://schemas.openxmlformats.org/officeDocument/2006/math">
                    <m: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t>𝑞</m:t>
                    </m:r>
                  </m:oMath>
                </a14:m>
                <a:r>
                  <a:rPr lang="en-US" dirty="0">
                    <a:solidFill>
                      <a:schemeClr val="accent5">
                        <a:lumMod val="60000"/>
                        <a:lumOff val="40000"/>
                      </a:schemeClr>
                    </a:solidFill>
                    <a:latin typeface="Cambria Math" panose="02040503050406030204" pitchFamily="18" charset="0"/>
                    <a:ea typeface="Cambria Math" panose="02040503050406030204" pitchFamily="18" charset="0"/>
                  </a:rPr>
                  <a:t> : photon</a:t>
                </a:r>
              </a:p>
              <a:p>
                <a:pPr algn="ctr"/>
                <a14:m>
                  <m:oMath xmlns:m="http://schemas.openxmlformats.org/officeDocument/2006/math">
                    <m:sSub>
                      <m:sSubPr>
                        <m:ctrlP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ctrlPr>
                      </m:sSubPr>
                      <m:e>
                        <m: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t>𝑃</m:t>
                        </m:r>
                      </m:e>
                      <m:sub>
                        <m: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t>𝑉</m:t>
                        </m:r>
                      </m:sub>
                    </m:sSub>
                  </m:oMath>
                </a14:m>
                <a:r>
                  <a:rPr lang="en-US" dirty="0">
                    <a:solidFill>
                      <a:schemeClr val="accent5">
                        <a:lumMod val="60000"/>
                        <a:lumOff val="40000"/>
                      </a:schemeClr>
                    </a:solidFill>
                    <a:latin typeface="Cambria Math" panose="02040503050406030204" pitchFamily="18" charset="0"/>
                    <a:ea typeface="Cambria Math" panose="02040503050406030204" pitchFamily="18" charset="0"/>
                  </a:rPr>
                  <a:t> : heavy vector meson (HVM)</a:t>
                </a:r>
              </a:p>
            </p:txBody>
          </p:sp>
        </mc:Choice>
        <mc:Fallback xmlns="">
          <p:sp>
            <p:nvSpPr>
              <p:cNvPr id="6" name="TextBox 5">
                <a:extLst>
                  <a:ext uri="{FF2B5EF4-FFF2-40B4-BE49-F238E27FC236}">
                    <a16:creationId xmlns:a16="http://schemas.microsoft.com/office/drawing/2014/main" id="{4B4D6848-84FB-D2C7-34DF-BE21DD85DFA3}"/>
                  </a:ext>
                </a:extLst>
              </p:cNvPr>
              <p:cNvSpPr txBox="1">
                <a:spLocks noRot="1" noChangeAspect="1" noMove="1" noResize="1" noEditPoints="1" noAdjustHandles="1" noChangeArrowheads="1" noChangeShapeType="1" noTextEdit="1"/>
              </p:cNvSpPr>
              <p:nvPr/>
            </p:nvSpPr>
            <p:spPr>
              <a:xfrm>
                <a:off x="1442249" y="5136770"/>
                <a:ext cx="3278077" cy="1477328"/>
              </a:xfrm>
              <a:prstGeom prst="rect">
                <a:avLst/>
              </a:prstGeom>
              <a:blipFill>
                <a:blip r:embed="rId5"/>
                <a:stretch>
                  <a:fillRect t="-1709" r="-1158" b="-5983"/>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65CAFF2F-0CB3-C2DE-F08E-A69F6582E3E5}"/>
              </a:ext>
            </a:extLst>
          </p:cNvPr>
          <p:cNvPicPr>
            <a:picLocks noChangeAspect="1"/>
          </p:cNvPicPr>
          <p:nvPr/>
        </p:nvPicPr>
        <p:blipFill>
          <a:blip r:embed="rId6"/>
          <a:stretch>
            <a:fillRect/>
          </a:stretch>
        </p:blipFill>
        <p:spPr>
          <a:xfrm>
            <a:off x="5444782" y="4001294"/>
            <a:ext cx="6690852" cy="2098739"/>
          </a:xfrm>
          <a:prstGeom prst="rect">
            <a:avLst/>
          </a:prstGeom>
        </p:spPr>
      </p:pic>
      <p:sp>
        <p:nvSpPr>
          <p:cNvPr id="8" name="Footer Placeholder 7">
            <a:extLst>
              <a:ext uri="{FF2B5EF4-FFF2-40B4-BE49-F238E27FC236}">
                <a16:creationId xmlns:a16="http://schemas.microsoft.com/office/drawing/2014/main" id="{D2897549-2D16-C964-5302-E735309820FA}"/>
              </a:ext>
            </a:extLst>
          </p:cNvPr>
          <p:cNvSpPr>
            <a:spLocks noGrp="1"/>
          </p:cNvSpPr>
          <p:nvPr>
            <p:ph type="ftr" sz="quarter" idx="11"/>
          </p:nvPr>
        </p:nvSpPr>
        <p:spPr/>
        <p:txBody>
          <a:bodyPr/>
          <a:lstStyle/>
          <a:p>
            <a:r>
              <a:rPr lang="en-US"/>
              <a:t>Sarah K. Blask | QGT Collaboration | SCET 2026</a:t>
            </a:r>
          </a:p>
        </p:txBody>
      </p:sp>
    </p:spTree>
    <p:extLst>
      <p:ext uri="{BB962C8B-B14F-4D97-AF65-F5344CB8AC3E}">
        <p14:creationId xmlns:p14="http://schemas.microsoft.com/office/powerpoint/2010/main" val="22478467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37803-09F3-0B94-1BD5-B783AAF0E2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2E026E-B1FA-3DF4-0C86-298424F787F9}"/>
              </a:ext>
            </a:extLst>
          </p:cNvPr>
          <p:cNvSpPr>
            <a:spLocks noGrp="1"/>
          </p:cNvSpPr>
          <p:nvPr>
            <p:ph type="title"/>
          </p:nvPr>
        </p:nvSpPr>
        <p:spPr/>
        <p:txBody>
          <a:bodyPr/>
          <a:lstStyle/>
          <a:p>
            <a:r>
              <a:rPr lang="en-US" b="1" dirty="0">
                <a:solidFill>
                  <a:schemeClr val="tx1">
                    <a:lumMod val="50000"/>
                    <a:lumOff val="50000"/>
                  </a:schemeClr>
                </a:solidFill>
                <a:latin typeface="Cambria Math" panose="02040503050406030204" pitchFamily="18" charset="0"/>
                <a:ea typeface="Cambria Math" panose="02040503050406030204" pitchFamily="18" charset="0"/>
              </a:rPr>
              <a:t>Kinematics in near-threshold limit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27CC44-CBBD-27BA-7D09-8E347856D54A}"/>
                  </a:ext>
                </a:extLst>
              </p:cNvPr>
              <p:cNvSpPr>
                <a:spLocks noGrp="1"/>
              </p:cNvSpPr>
              <p:nvPr>
                <p:ph idx="1"/>
              </p:nvPr>
            </p:nvSpPr>
            <p:spPr>
              <a:xfrm>
                <a:off x="5775495" y="1457652"/>
                <a:ext cx="6029425" cy="2368487"/>
              </a:xfrm>
            </p:spPr>
            <p:txBody>
              <a:bodyPr>
                <a:normAutofit lnSpcReduction="10000"/>
              </a:bodyPr>
              <a:lstStyle/>
              <a:p>
                <a14:m>
                  <m:oMath xmlns:m="http://schemas.openxmlformats.org/officeDocument/2006/math">
                    <m:sSup>
                      <m:sSupPr>
                        <m:ctrlPr>
                          <a:rPr lang="en-US" sz="2000" b="0" i="1" smtClean="0">
                            <a:solidFill>
                              <a:srgbClr val="FF0000"/>
                            </a:solidFill>
                            <a:latin typeface="Cambria Math" panose="02040503050406030204" pitchFamily="18" charset="0"/>
                            <a:ea typeface="Cambria Math" panose="02040503050406030204" pitchFamily="18" charset="0"/>
                          </a:rPr>
                        </m:ctrlPr>
                      </m:sSupPr>
                      <m:e>
                        <m:r>
                          <a:rPr lang="en-US" sz="2000" b="0" i="1" smtClean="0">
                            <a:solidFill>
                              <a:srgbClr val="FF0000"/>
                            </a:solidFill>
                            <a:latin typeface="Cambria Math" panose="02040503050406030204" pitchFamily="18" charset="0"/>
                            <a:ea typeface="Cambria Math" panose="02040503050406030204" pitchFamily="18" charset="0"/>
                          </a:rPr>
                          <m:t>𝑝</m:t>
                        </m:r>
                      </m:e>
                      <m:sup>
                        <m:r>
                          <a:rPr lang="en-US" sz="2000" b="0" i="1" smtClean="0">
                            <a:solidFill>
                              <a:srgbClr val="FF0000"/>
                            </a:solidFill>
                            <a:latin typeface="Cambria Math" panose="02040503050406030204" pitchFamily="18" charset="0"/>
                            <a:ea typeface="Cambria Math" panose="02040503050406030204" pitchFamily="18" charset="0"/>
                          </a:rPr>
                          <m:t>2</m:t>
                        </m:r>
                      </m:sup>
                    </m:sSup>
                    <m:r>
                      <a:rPr lang="en-US" sz="2000" b="0" i="1" smtClean="0">
                        <a:solidFill>
                          <a:srgbClr val="FF0000"/>
                        </a:solidFill>
                        <a:latin typeface="Cambria Math" panose="02040503050406030204" pitchFamily="18" charset="0"/>
                        <a:ea typeface="Cambria Math" panose="02040503050406030204" pitchFamily="18" charset="0"/>
                      </a:rPr>
                      <m:t>=</m:t>
                    </m:r>
                    <m:sSup>
                      <m:sSupPr>
                        <m:ctrlPr>
                          <a:rPr lang="en-US" sz="2000" b="0" i="1" smtClean="0">
                            <a:solidFill>
                              <a:srgbClr val="FF0000"/>
                            </a:solidFill>
                            <a:latin typeface="Cambria Math" panose="02040503050406030204" pitchFamily="18" charset="0"/>
                            <a:ea typeface="Cambria Math" panose="02040503050406030204" pitchFamily="18" charset="0"/>
                          </a:rPr>
                        </m:ctrlPr>
                      </m:sSupPr>
                      <m:e>
                        <m:r>
                          <a:rPr lang="en-US" sz="2000" b="0" i="1" smtClean="0">
                            <a:solidFill>
                              <a:srgbClr val="FF0000"/>
                            </a:solidFill>
                            <a:latin typeface="Cambria Math" panose="02040503050406030204" pitchFamily="18" charset="0"/>
                            <a:ea typeface="Cambria Math" panose="02040503050406030204" pitchFamily="18" charset="0"/>
                          </a:rPr>
                          <m:t>𝑝</m:t>
                        </m:r>
                      </m:e>
                      <m:sup>
                        <m:r>
                          <a:rPr lang="en-US" sz="2000" b="0" i="1" smtClean="0">
                            <a:solidFill>
                              <a:srgbClr val="FF0000"/>
                            </a:solidFill>
                            <a:latin typeface="Cambria Math" panose="02040503050406030204" pitchFamily="18" charset="0"/>
                            <a:ea typeface="Cambria Math" panose="02040503050406030204" pitchFamily="18" charset="0"/>
                          </a:rPr>
                          <m:t>′2</m:t>
                        </m:r>
                      </m:sup>
                    </m:sSup>
                    <m:r>
                      <a:rPr lang="en-US" sz="2000" b="0" i="1" smtClean="0">
                        <a:solidFill>
                          <a:srgbClr val="FF0000"/>
                        </a:solidFill>
                        <a:latin typeface="Cambria Math" panose="02040503050406030204" pitchFamily="18" charset="0"/>
                        <a:ea typeface="Cambria Math" panose="02040503050406030204" pitchFamily="18" charset="0"/>
                      </a:rPr>
                      <m:t>=</m:t>
                    </m:r>
                    <m:sSubSup>
                      <m:sSubSupPr>
                        <m:ctrlPr>
                          <a:rPr lang="en-US" sz="2000" b="0" i="1" smtClean="0">
                            <a:solidFill>
                              <a:srgbClr val="FF0000"/>
                            </a:solidFill>
                            <a:latin typeface="Cambria Math" panose="02040503050406030204" pitchFamily="18" charset="0"/>
                            <a:ea typeface="Cambria Math" panose="02040503050406030204" pitchFamily="18" charset="0"/>
                          </a:rPr>
                        </m:ctrlPr>
                      </m:sSubSupPr>
                      <m:e>
                        <m:r>
                          <a:rPr lang="en-US" sz="2000" b="0" i="1" smtClean="0">
                            <a:solidFill>
                              <a:srgbClr val="FF0000"/>
                            </a:solidFill>
                            <a:latin typeface="Cambria Math" panose="02040503050406030204" pitchFamily="18" charset="0"/>
                            <a:ea typeface="Cambria Math" panose="02040503050406030204" pitchFamily="18" charset="0"/>
                          </a:rPr>
                          <m:t>𝑀</m:t>
                        </m:r>
                      </m:e>
                      <m:sub>
                        <m:r>
                          <a:rPr lang="en-US" sz="2000" b="0" i="1" smtClean="0">
                            <a:solidFill>
                              <a:srgbClr val="FF0000"/>
                            </a:solidFill>
                            <a:latin typeface="Cambria Math" panose="02040503050406030204" pitchFamily="18" charset="0"/>
                            <a:ea typeface="Cambria Math" panose="02040503050406030204" pitchFamily="18" charset="0"/>
                          </a:rPr>
                          <m:t>𝑁</m:t>
                        </m:r>
                      </m:sub>
                      <m:sup>
                        <m:r>
                          <a:rPr lang="en-US" sz="2000" b="0" i="1" smtClean="0">
                            <a:solidFill>
                              <a:srgbClr val="FF0000"/>
                            </a:solidFill>
                            <a:latin typeface="Cambria Math" panose="02040503050406030204" pitchFamily="18" charset="0"/>
                            <a:ea typeface="Cambria Math" panose="02040503050406030204" pitchFamily="18" charset="0"/>
                          </a:rPr>
                          <m:t>2</m:t>
                        </m:r>
                      </m:sup>
                    </m:sSubSup>
                  </m:oMath>
                </a14:m>
                <a:r>
                  <a:rPr lang="en-US" sz="2000" dirty="0">
                    <a:solidFill>
                      <a:srgbClr val="FF0000"/>
                    </a:solidFill>
                    <a:latin typeface="Cambria Math" panose="02040503050406030204" pitchFamily="18" charset="0"/>
                    <a:ea typeface="Cambria Math" panose="02040503050406030204" pitchFamily="18" charset="0"/>
                  </a:rPr>
                  <a:t>, </a:t>
                </a:r>
                <a14:m>
                  <m:oMath xmlns:m="http://schemas.openxmlformats.org/officeDocument/2006/math">
                    <m:sSup>
                      <m:sSupPr>
                        <m:ctrlPr>
                          <a:rPr lang="en-US" sz="2000" b="0" i="1" smtClean="0">
                            <a:solidFill>
                              <a:srgbClr val="FF0000"/>
                            </a:solidFill>
                            <a:latin typeface="Cambria Math" panose="02040503050406030204" pitchFamily="18" charset="0"/>
                            <a:ea typeface="Cambria Math" panose="02040503050406030204" pitchFamily="18" charset="0"/>
                          </a:rPr>
                        </m:ctrlPr>
                      </m:sSupPr>
                      <m:e>
                        <m:r>
                          <a:rPr lang="en-US" sz="2000" b="0" i="1" smtClean="0">
                            <a:solidFill>
                              <a:srgbClr val="FF0000"/>
                            </a:solidFill>
                            <a:latin typeface="Cambria Math" panose="02040503050406030204" pitchFamily="18" charset="0"/>
                            <a:ea typeface="Cambria Math" panose="02040503050406030204" pitchFamily="18" charset="0"/>
                          </a:rPr>
                          <m:t>𝑞</m:t>
                        </m:r>
                      </m:e>
                      <m:sup>
                        <m:r>
                          <a:rPr lang="en-US" sz="2000" b="0" i="1" smtClean="0">
                            <a:solidFill>
                              <a:srgbClr val="FF0000"/>
                            </a:solidFill>
                            <a:latin typeface="Cambria Math" panose="02040503050406030204" pitchFamily="18" charset="0"/>
                            <a:ea typeface="Cambria Math" panose="02040503050406030204" pitchFamily="18" charset="0"/>
                          </a:rPr>
                          <m:t>2</m:t>
                        </m:r>
                      </m:sup>
                    </m:sSup>
                    <m:r>
                      <a:rPr lang="en-US" sz="2000" b="0" i="1" smtClean="0">
                        <a:solidFill>
                          <a:srgbClr val="FF0000"/>
                        </a:solidFill>
                        <a:latin typeface="Cambria Math" panose="02040503050406030204" pitchFamily="18" charset="0"/>
                        <a:ea typeface="Cambria Math" panose="02040503050406030204" pitchFamily="18" charset="0"/>
                      </a:rPr>
                      <m:t>=0</m:t>
                    </m:r>
                  </m:oMath>
                </a14:m>
                <a:r>
                  <a:rPr lang="en-US" sz="2000" dirty="0">
                    <a:solidFill>
                      <a:srgbClr val="FF0000"/>
                    </a:solidFill>
                    <a:latin typeface="Cambria Math" panose="02040503050406030204" pitchFamily="18" charset="0"/>
                    <a:ea typeface="Cambria Math" panose="02040503050406030204" pitchFamily="18" charset="0"/>
                  </a:rPr>
                  <a:t>, </a:t>
                </a:r>
                <a14:m>
                  <m:oMath xmlns:m="http://schemas.openxmlformats.org/officeDocument/2006/math">
                    <m:sSubSup>
                      <m:sSubSupPr>
                        <m:ctrlPr>
                          <a:rPr lang="en-US" sz="2000" b="0" i="1" smtClean="0">
                            <a:solidFill>
                              <a:srgbClr val="FF0000"/>
                            </a:solidFill>
                            <a:latin typeface="Cambria Math" panose="02040503050406030204" pitchFamily="18" charset="0"/>
                            <a:ea typeface="Cambria Math" panose="02040503050406030204" pitchFamily="18" charset="0"/>
                          </a:rPr>
                        </m:ctrlPr>
                      </m:sSubSupPr>
                      <m:e>
                        <m:r>
                          <a:rPr lang="en-US" sz="2000" b="0" i="1" smtClean="0">
                            <a:solidFill>
                              <a:srgbClr val="FF0000"/>
                            </a:solidFill>
                            <a:latin typeface="Cambria Math" panose="02040503050406030204" pitchFamily="18" charset="0"/>
                            <a:ea typeface="Cambria Math" panose="02040503050406030204" pitchFamily="18" charset="0"/>
                          </a:rPr>
                          <m:t>𝑃</m:t>
                        </m:r>
                      </m:e>
                      <m:sub>
                        <m:r>
                          <a:rPr lang="en-US" sz="2000" b="0" i="1" smtClean="0">
                            <a:solidFill>
                              <a:srgbClr val="FF0000"/>
                            </a:solidFill>
                            <a:latin typeface="Cambria Math" panose="02040503050406030204" pitchFamily="18" charset="0"/>
                            <a:ea typeface="Cambria Math" panose="02040503050406030204" pitchFamily="18" charset="0"/>
                          </a:rPr>
                          <m:t>𝑉</m:t>
                        </m:r>
                      </m:sub>
                      <m:sup>
                        <m:r>
                          <a:rPr lang="en-US" sz="2000" b="0" i="1" smtClean="0">
                            <a:solidFill>
                              <a:srgbClr val="FF0000"/>
                            </a:solidFill>
                            <a:latin typeface="Cambria Math" panose="02040503050406030204" pitchFamily="18" charset="0"/>
                            <a:ea typeface="Cambria Math" panose="02040503050406030204" pitchFamily="18" charset="0"/>
                          </a:rPr>
                          <m:t>2</m:t>
                        </m:r>
                      </m:sup>
                    </m:sSubSup>
                    <m:r>
                      <a:rPr lang="en-US" sz="2000" b="0" i="1" smtClean="0">
                        <a:solidFill>
                          <a:srgbClr val="FF0000"/>
                        </a:solidFill>
                        <a:latin typeface="Cambria Math" panose="02040503050406030204" pitchFamily="18" charset="0"/>
                        <a:ea typeface="Cambria Math" panose="02040503050406030204" pitchFamily="18" charset="0"/>
                      </a:rPr>
                      <m:t>=</m:t>
                    </m:r>
                    <m:sSubSup>
                      <m:sSubSupPr>
                        <m:ctrlPr>
                          <a:rPr lang="en-US" sz="2000" b="0" i="1" smtClean="0">
                            <a:solidFill>
                              <a:srgbClr val="FF0000"/>
                            </a:solidFill>
                            <a:latin typeface="Cambria Math" panose="02040503050406030204" pitchFamily="18" charset="0"/>
                            <a:ea typeface="Cambria Math" panose="02040503050406030204" pitchFamily="18" charset="0"/>
                          </a:rPr>
                        </m:ctrlPr>
                      </m:sSubSupPr>
                      <m:e>
                        <m:r>
                          <a:rPr lang="en-US" sz="2000" b="0" i="1" smtClean="0">
                            <a:solidFill>
                              <a:srgbClr val="FF0000"/>
                            </a:solidFill>
                            <a:latin typeface="Cambria Math" panose="02040503050406030204" pitchFamily="18" charset="0"/>
                            <a:ea typeface="Cambria Math" panose="02040503050406030204" pitchFamily="18" charset="0"/>
                          </a:rPr>
                          <m:t>𝑀</m:t>
                        </m:r>
                      </m:e>
                      <m:sub>
                        <m:r>
                          <a:rPr lang="en-US" sz="2000" b="0" i="1" smtClean="0">
                            <a:solidFill>
                              <a:srgbClr val="FF0000"/>
                            </a:solidFill>
                            <a:latin typeface="Cambria Math" panose="02040503050406030204" pitchFamily="18" charset="0"/>
                            <a:ea typeface="Cambria Math" panose="02040503050406030204" pitchFamily="18" charset="0"/>
                          </a:rPr>
                          <m:t>𝑉</m:t>
                        </m:r>
                      </m:sub>
                      <m:sup>
                        <m:r>
                          <a:rPr lang="en-US" sz="2000" b="0" i="1" smtClean="0">
                            <a:solidFill>
                              <a:srgbClr val="FF0000"/>
                            </a:solidFill>
                            <a:latin typeface="Cambria Math" panose="02040503050406030204" pitchFamily="18" charset="0"/>
                            <a:ea typeface="Cambria Math" panose="02040503050406030204" pitchFamily="18" charset="0"/>
                          </a:rPr>
                          <m:t>2</m:t>
                        </m:r>
                      </m:sup>
                    </m:sSubSup>
                  </m:oMath>
                </a14:m>
                <a:endParaRPr lang="en-US" sz="2000" dirty="0">
                  <a:solidFill>
                    <a:srgbClr val="FF0000"/>
                  </a:solidFill>
                  <a:latin typeface="Cambria Math" panose="02040503050406030204" pitchFamily="18" charset="0"/>
                  <a:ea typeface="Cambria Math" panose="02040503050406030204" pitchFamily="18" charset="0"/>
                </a:endParaRPr>
              </a:p>
              <a:p>
                <a14:m>
                  <m:oMath xmlns:m="http://schemas.openxmlformats.org/officeDocument/2006/math">
                    <m:sSup>
                      <m:sSupPr>
                        <m:ctrlPr>
                          <a:rPr lang="en-US" sz="2000" b="0" i="1" smtClean="0">
                            <a:solidFill>
                              <a:srgbClr val="FF0000"/>
                            </a:solidFill>
                            <a:latin typeface="Cambria Math" panose="02040503050406030204" pitchFamily="18" charset="0"/>
                            <a:ea typeface="Cambria Math" panose="02040503050406030204" pitchFamily="18" charset="0"/>
                          </a:rPr>
                        </m:ctrlPr>
                      </m:sSupPr>
                      <m:e>
                        <m:r>
                          <a:rPr lang="en-US" sz="2000" b="0" i="1" smtClean="0">
                            <a:solidFill>
                              <a:srgbClr val="FF0000"/>
                            </a:solidFill>
                            <a:latin typeface="Cambria Math" panose="02040503050406030204" pitchFamily="18" charset="0"/>
                            <a:ea typeface="Cambria Math" panose="02040503050406030204" pitchFamily="18" charset="0"/>
                          </a:rPr>
                          <m:t>𝑃</m:t>
                        </m:r>
                      </m:e>
                      <m:sup>
                        <m:r>
                          <a:rPr lang="en-US" sz="2000" b="0" i="1" smtClean="0">
                            <a:solidFill>
                              <a:srgbClr val="FF0000"/>
                            </a:solidFill>
                            <a:latin typeface="Cambria Math" panose="02040503050406030204" pitchFamily="18" charset="0"/>
                            <a:ea typeface="Cambria Math" panose="02040503050406030204" pitchFamily="18" charset="0"/>
                          </a:rPr>
                          <m:t>−</m:t>
                        </m:r>
                      </m:sup>
                    </m:sSup>
                    <m:r>
                      <a:rPr lang="en-US" sz="2000" b="0" i="1" smtClean="0">
                        <a:solidFill>
                          <a:srgbClr val="FF0000"/>
                        </a:solidFill>
                        <a:latin typeface="Cambria Math" panose="02040503050406030204" pitchFamily="18" charset="0"/>
                        <a:ea typeface="Cambria Math" panose="02040503050406030204" pitchFamily="18" charset="0"/>
                      </a:rPr>
                      <m:t>=</m:t>
                    </m:r>
                    <m:acc>
                      <m:accPr>
                        <m:chr m:val="̅"/>
                        <m:ctrlPr>
                          <a:rPr lang="en-US" sz="2000" b="0" i="1" smtClean="0">
                            <a:solidFill>
                              <a:srgbClr val="FF0000"/>
                            </a:solidFill>
                            <a:latin typeface="Cambria Math" panose="02040503050406030204" pitchFamily="18" charset="0"/>
                            <a:ea typeface="Cambria Math" panose="02040503050406030204" pitchFamily="18" charset="0"/>
                          </a:rPr>
                        </m:ctrlPr>
                      </m:accPr>
                      <m:e>
                        <m:r>
                          <a:rPr lang="en-US" sz="2000" b="0" i="1" smtClean="0">
                            <a:solidFill>
                              <a:srgbClr val="FF0000"/>
                            </a:solidFill>
                            <a:latin typeface="Cambria Math" panose="02040503050406030204" pitchFamily="18" charset="0"/>
                            <a:ea typeface="Cambria Math" panose="02040503050406030204" pitchFamily="18" charset="0"/>
                          </a:rPr>
                          <m:t>𝑛</m:t>
                        </m:r>
                      </m:e>
                    </m:acc>
                    <m:r>
                      <a:rPr lang="en-US" sz="2000" b="0" i="1" smtClean="0">
                        <a:solidFill>
                          <a:srgbClr val="FF0000"/>
                        </a:solidFill>
                        <a:latin typeface="Cambria Math" panose="02040503050406030204" pitchFamily="18" charset="0"/>
                        <a:ea typeface="Cambria Math" panose="02040503050406030204" pitchFamily="18" charset="0"/>
                      </a:rPr>
                      <m:t>∙</m:t>
                    </m:r>
                    <m:f>
                      <m:fPr>
                        <m:ctrlPr>
                          <a:rPr lang="en-US" sz="2000" b="0" i="1" smtClean="0">
                            <a:solidFill>
                              <a:srgbClr val="FF0000"/>
                            </a:solidFill>
                            <a:latin typeface="Cambria Math" panose="02040503050406030204" pitchFamily="18" charset="0"/>
                            <a:ea typeface="Cambria Math" panose="02040503050406030204" pitchFamily="18" charset="0"/>
                          </a:rPr>
                        </m:ctrlPr>
                      </m:fPr>
                      <m:num>
                        <m:sSup>
                          <m:sSupPr>
                            <m:ctrlPr>
                              <a:rPr lang="en-US" sz="2000" b="0" i="1" smtClean="0">
                                <a:solidFill>
                                  <a:srgbClr val="FF0000"/>
                                </a:solidFill>
                                <a:latin typeface="Cambria Math" panose="02040503050406030204" pitchFamily="18" charset="0"/>
                                <a:ea typeface="Cambria Math" panose="02040503050406030204" pitchFamily="18" charset="0"/>
                              </a:rPr>
                            </m:ctrlPr>
                          </m:sSupPr>
                          <m:e>
                            <m:r>
                              <a:rPr lang="en-US" sz="2000" b="0" i="1" smtClean="0">
                                <a:solidFill>
                                  <a:srgbClr val="FF0000"/>
                                </a:solidFill>
                                <a:latin typeface="Cambria Math" panose="02040503050406030204" pitchFamily="18" charset="0"/>
                                <a:ea typeface="Cambria Math" panose="02040503050406030204" pitchFamily="18" charset="0"/>
                              </a:rPr>
                              <m:t>(</m:t>
                            </m:r>
                            <m:r>
                              <a:rPr lang="en-US" sz="2000" b="0" i="1" smtClean="0">
                                <a:solidFill>
                                  <a:srgbClr val="FF0000"/>
                                </a:solidFill>
                                <a:latin typeface="Cambria Math" panose="02040503050406030204" pitchFamily="18" charset="0"/>
                                <a:ea typeface="Cambria Math" panose="02040503050406030204" pitchFamily="18" charset="0"/>
                              </a:rPr>
                              <m:t>𝑝</m:t>
                            </m:r>
                          </m:e>
                          <m:sup>
                            <m:r>
                              <a:rPr lang="en-US" sz="2000" b="0" i="1" smtClean="0">
                                <a:solidFill>
                                  <a:srgbClr val="FF0000"/>
                                </a:solidFill>
                                <a:latin typeface="Cambria Math" panose="02040503050406030204" pitchFamily="18" charset="0"/>
                                <a:ea typeface="Cambria Math" panose="02040503050406030204" pitchFamily="18" charset="0"/>
                              </a:rPr>
                              <m:t>′</m:t>
                            </m:r>
                          </m:sup>
                        </m:sSup>
                        <m:r>
                          <a:rPr lang="en-US" sz="2000" b="0" i="1" smtClean="0">
                            <a:solidFill>
                              <a:srgbClr val="FF0000"/>
                            </a:solidFill>
                            <a:latin typeface="Cambria Math" panose="02040503050406030204" pitchFamily="18" charset="0"/>
                            <a:ea typeface="Cambria Math" panose="02040503050406030204" pitchFamily="18" charset="0"/>
                          </a:rPr>
                          <m:t>+</m:t>
                        </m:r>
                        <m:r>
                          <a:rPr lang="en-US" sz="2000" b="0" i="1" smtClean="0">
                            <a:solidFill>
                              <a:srgbClr val="FF0000"/>
                            </a:solidFill>
                            <a:latin typeface="Cambria Math" panose="02040503050406030204" pitchFamily="18" charset="0"/>
                            <a:ea typeface="Cambria Math" panose="02040503050406030204" pitchFamily="18" charset="0"/>
                          </a:rPr>
                          <m:t>𝑝</m:t>
                        </m:r>
                        <m:r>
                          <a:rPr lang="en-US" sz="2000" b="0" i="1" smtClean="0">
                            <a:solidFill>
                              <a:srgbClr val="FF0000"/>
                            </a:solidFill>
                            <a:latin typeface="Cambria Math" panose="02040503050406030204" pitchFamily="18" charset="0"/>
                            <a:ea typeface="Cambria Math" panose="02040503050406030204" pitchFamily="18" charset="0"/>
                          </a:rPr>
                          <m:t>)</m:t>
                        </m:r>
                      </m:num>
                      <m:den>
                        <m:r>
                          <a:rPr lang="en-US" sz="2000" b="0" i="1" smtClean="0">
                            <a:solidFill>
                              <a:srgbClr val="FF0000"/>
                            </a:solidFill>
                            <a:latin typeface="Cambria Math" panose="02040503050406030204" pitchFamily="18" charset="0"/>
                            <a:ea typeface="Cambria Math" panose="02040503050406030204" pitchFamily="18" charset="0"/>
                          </a:rPr>
                          <m:t>2</m:t>
                        </m:r>
                      </m:den>
                    </m:f>
                  </m:oMath>
                </a14:m>
                <a:r>
                  <a:rPr lang="en-US" sz="2000" dirty="0">
                    <a:solidFill>
                      <a:srgbClr val="FF0000"/>
                    </a:solidFill>
                    <a:latin typeface="Cambria Math" panose="02040503050406030204" pitchFamily="18" charset="0"/>
                    <a:ea typeface="Cambria Math" panose="02040503050406030204" pitchFamily="18" charset="0"/>
                  </a:rPr>
                  <a:t> , average of the largest momentum of the incoming/outgoing nucleons</a:t>
                </a:r>
              </a:p>
              <a:p>
                <a14:m>
                  <m:oMath xmlns:m="http://schemas.openxmlformats.org/officeDocument/2006/math">
                    <m:r>
                      <a:rPr lang="en-US" sz="2000" b="0" i="1" smtClean="0">
                        <a:solidFill>
                          <a:srgbClr val="FF0000"/>
                        </a:solidFill>
                        <a:latin typeface="Cambria Math" panose="02040503050406030204" pitchFamily="18" charset="0"/>
                        <a:ea typeface="Cambria Math" panose="02040503050406030204" pitchFamily="18" charset="0"/>
                      </a:rPr>
                      <m:t>𝑡</m:t>
                    </m:r>
                    <m:r>
                      <a:rPr lang="en-US" sz="2000" b="0" i="1" smtClean="0">
                        <a:solidFill>
                          <a:srgbClr val="FF0000"/>
                        </a:solidFill>
                        <a:latin typeface="Cambria Math" panose="02040503050406030204" pitchFamily="18" charset="0"/>
                        <a:ea typeface="Cambria Math" panose="02040503050406030204" pitchFamily="18" charset="0"/>
                      </a:rPr>
                      <m:t>=</m:t>
                    </m:r>
                    <m:sSup>
                      <m:sSupPr>
                        <m:ctrlPr>
                          <a:rPr lang="en-US" sz="2000" b="0" i="1" smtClean="0">
                            <a:solidFill>
                              <a:srgbClr val="FF0000"/>
                            </a:solidFill>
                            <a:latin typeface="Cambria Math" panose="02040503050406030204" pitchFamily="18" charset="0"/>
                            <a:ea typeface="Cambria Math" panose="02040503050406030204" pitchFamily="18" charset="0"/>
                          </a:rPr>
                        </m:ctrlPr>
                      </m:sSupPr>
                      <m:e>
                        <m:d>
                          <m:dPr>
                            <m:ctrlPr>
                              <a:rPr lang="en-US" sz="2000" b="0" i="1" smtClean="0">
                                <a:solidFill>
                                  <a:srgbClr val="FF0000"/>
                                </a:solidFill>
                                <a:latin typeface="Cambria Math" panose="02040503050406030204" pitchFamily="18" charset="0"/>
                                <a:ea typeface="Cambria Math" panose="02040503050406030204" pitchFamily="18" charset="0"/>
                              </a:rPr>
                            </m:ctrlPr>
                          </m:dPr>
                          <m:e>
                            <m:sSup>
                              <m:sSupPr>
                                <m:ctrlPr>
                                  <a:rPr lang="en-US" sz="2000" b="0" i="1" smtClean="0">
                                    <a:solidFill>
                                      <a:srgbClr val="FF0000"/>
                                    </a:solidFill>
                                    <a:latin typeface="Cambria Math" panose="02040503050406030204" pitchFamily="18" charset="0"/>
                                    <a:ea typeface="Cambria Math" panose="02040503050406030204" pitchFamily="18" charset="0"/>
                                  </a:rPr>
                                </m:ctrlPr>
                              </m:sSupPr>
                              <m:e>
                                <m:r>
                                  <a:rPr lang="en-US" sz="2000" b="0" i="1" smtClean="0">
                                    <a:solidFill>
                                      <a:srgbClr val="FF0000"/>
                                    </a:solidFill>
                                    <a:latin typeface="Cambria Math" panose="02040503050406030204" pitchFamily="18" charset="0"/>
                                    <a:ea typeface="Cambria Math" panose="02040503050406030204" pitchFamily="18" charset="0"/>
                                  </a:rPr>
                                  <m:t>𝑝</m:t>
                                </m:r>
                              </m:e>
                              <m:sup>
                                <m:r>
                                  <a:rPr lang="en-US" sz="2000" b="0" i="1" smtClean="0">
                                    <a:solidFill>
                                      <a:srgbClr val="FF0000"/>
                                    </a:solidFill>
                                    <a:latin typeface="Cambria Math" panose="02040503050406030204" pitchFamily="18" charset="0"/>
                                    <a:ea typeface="Cambria Math" panose="02040503050406030204" pitchFamily="18" charset="0"/>
                                  </a:rPr>
                                  <m:t>′</m:t>
                                </m:r>
                              </m:sup>
                            </m:sSup>
                            <m:r>
                              <a:rPr lang="en-US" sz="2000" b="0" i="1" smtClean="0">
                                <a:solidFill>
                                  <a:srgbClr val="FF0000"/>
                                </a:solidFill>
                                <a:latin typeface="Cambria Math" panose="02040503050406030204" pitchFamily="18" charset="0"/>
                                <a:ea typeface="Cambria Math" panose="02040503050406030204" pitchFamily="18" charset="0"/>
                              </a:rPr>
                              <m:t>−</m:t>
                            </m:r>
                            <m:r>
                              <a:rPr lang="en-US" sz="2000" b="0" i="1" smtClean="0">
                                <a:solidFill>
                                  <a:srgbClr val="FF0000"/>
                                </a:solidFill>
                                <a:latin typeface="Cambria Math" panose="02040503050406030204" pitchFamily="18" charset="0"/>
                                <a:ea typeface="Cambria Math" panose="02040503050406030204" pitchFamily="18" charset="0"/>
                              </a:rPr>
                              <m:t>𝑝</m:t>
                            </m:r>
                          </m:e>
                        </m:d>
                      </m:e>
                      <m:sup>
                        <m:r>
                          <a:rPr lang="en-US" sz="2000" b="0" i="1" smtClean="0">
                            <a:solidFill>
                              <a:srgbClr val="FF0000"/>
                            </a:solidFill>
                            <a:latin typeface="Cambria Math" panose="02040503050406030204" pitchFamily="18" charset="0"/>
                            <a:ea typeface="Cambria Math" panose="02040503050406030204" pitchFamily="18" charset="0"/>
                          </a:rPr>
                          <m:t>2</m:t>
                        </m:r>
                      </m:sup>
                    </m:sSup>
                  </m:oMath>
                </a14:m>
                <a:r>
                  <a:rPr lang="en-US" sz="2000" dirty="0">
                    <a:solidFill>
                      <a:srgbClr val="FF0000"/>
                    </a:solidFill>
                    <a:latin typeface="Cambria Math" panose="02040503050406030204" pitchFamily="18" charset="0"/>
                    <a:ea typeface="Cambria Math" panose="02040503050406030204" pitchFamily="18" charset="0"/>
                  </a:rPr>
                  <a:t>, square of momentum transfer</a:t>
                </a:r>
              </a:p>
              <a:p>
                <a14:m>
                  <m:oMath xmlns:m="http://schemas.openxmlformats.org/officeDocument/2006/math">
                    <m:r>
                      <a:rPr lang="en-US" sz="2000" b="0" i="1" smtClean="0">
                        <a:solidFill>
                          <a:srgbClr val="FF0000"/>
                        </a:solidFill>
                        <a:latin typeface="Cambria Math" panose="02040503050406030204" pitchFamily="18" charset="0"/>
                        <a:ea typeface="Cambria Math" panose="02040503050406030204" pitchFamily="18" charset="0"/>
                      </a:rPr>
                      <m:t>𝜉</m:t>
                    </m:r>
                    <m:r>
                      <a:rPr lang="en-US" sz="2000" b="0" i="1" smtClean="0">
                        <a:solidFill>
                          <a:srgbClr val="FF0000"/>
                        </a:solidFill>
                        <a:latin typeface="Cambria Math" panose="02040503050406030204" pitchFamily="18" charset="0"/>
                        <a:ea typeface="Cambria Math" panose="02040503050406030204" pitchFamily="18" charset="0"/>
                      </a:rPr>
                      <m:t>=−</m:t>
                    </m:r>
                    <m:f>
                      <m:fPr>
                        <m:ctrlPr>
                          <a:rPr lang="en-US" sz="2000" b="0" i="1" smtClean="0">
                            <a:solidFill>
                              <a:srgbClr val="FF0000"/>
                            </a:solidFill>
                            <a:latin typeface="Cambria Math" panose="02040503050406030204" pitchFamily="18" charset="0"/>
                            <a:ea typeface="Cambria Math" panose="02040503050406030204" pitchFamily="18" charset="0"/>
                          </a:rPr>
                        </m:ctrlPr>
                      </m:fPr>
                      <m:num>
                        <m:acc>
                          <m:accPr>
                            <m:chr m:val="̅"/>
                            <m:ctrlPr>
                              <a:rPr lang="en-US" sz="2000" b="0" i="1" smtClean="0">
                                <a:solidFill>
                                  <a:srgbClr val="FF0000"/>
                                </a:solidFill>
                                <a:latin typeface="Cambria Math" panose="02040503050406030204" pitchFamily="18" charset="0"/>
                                <a:ea typeface="Cambria Math" panose="02040503050406030204" pitchFamily="18" charset="0"/>
                              </a:rPr>
                            </m:ctrlPr>
                          </m:accPr>
                          <m:e>
                            <m:r>
                              <a:rPr lang="en-US" sz="2000" b="0" i="1" smtClean="0">
                                <a:solidFill>
                                  <a:srgbClr val="FF0000"/>
                                </a:solidFill>
                                <a:latin typeface="Cambria Math" panose="02040503050406030204" pitchFamily="18" charset="0"/>
                                <a:ea typeface="Cambria Math" panose="02040503050406030204" pitchFamily="18" charset="0"/>
                              </a:rPr>
                              <m:t>𝑛</m:t>
                            </m:r>
                          </m:e>
                        </m:acc>
                        <m:r>
                          <a:rPr lang="en-US" sz="2000" b="0" i="1" smtClean="0">
                            <a:solidFill>
                              <a:srgbClr val="FF0000"/>
                            </a:solidFill>
                            <a:latin typeface="Cambria Math" panose="02040503050406030204" pitchFamily="18" charset="0"/>
                            <a:ea typeface="Cambria Math" panose="02040503050406030204" pitchFamily="18" charset="0"/>
                          </a:rPr>
                          <m:t>∙(</m:t>
                        </m:r>
                        <m:sSup>
                          <m:sSupPr>
                            <m:ctrlPr>
                              <a:rPr lang="en-US" sz="2000" b="0" i="1" smtClean="0">
                                <a:solidFill>
                                  <a:srgbClr val="FF0000"/>
                                </a:solidFill>
                                <a:latin typeface="Cambria Math" panose="02040503050406030204" pitchFamily="18" charset="0"/>
                                <a:ea typeface="Cambria Math" panose="02040503050406030204" pitchFamily="18" charset="0"/>
                              </a:rPr>
                            </m:ctrlPr>
                          </m:sSupPr>
                          <m:e>
                            <m:r>
                              <a:rPr lang="en-US" sz="2000" b="0" i="1" smtClean="0">
                                <a:solidFill>
                                  <a:srgbClr val="FF0000"/>
                                </a:solidFill>
                                <a:latin typeface="Cambria Math" panose="02040503050406030204" pitchFamily="18" charset="0"/>
                                <a:ea typeface="Cambria Math" panose="02040503050406030204" pitchFamily="18" charset="0"/>
                              </a:rPr>
                              <m:t>𝑝</m:t>
                            </m:r>
                          </m:e>
                          <m:sup>
                            <m:r>
                              <a:rPr lang="en-US" sz="2000" b="0" i="1" smtClean="0">
                                <a:solidFill>
                                  <a:srgbClr val="FF0000"/>
                                </a:solidFill>
                                <a:latin typeface="Cambria Math" panose="02040503050406030204" pitchFamily="18" charset="0"/>
                                <a:ea typeface="Cambria Math" panose="02040503050406030204" pitchFamily="18" charset="0"/>
                              </a:rPr>
                              <m:t>′</m:t>
                            </m:r>
                          </m:sup>
                        </m:sSup>
                        <m:r>
                          <a:rPr lang="en-US" sz="2000" b="0" i="1" smtClean="0">
                            <a:solidFill>
                              <a:srgbClr val="FF0000"/>
                            </a:solidFill>
                            <a:latin typeface="Cambria Math" panose="02040503050406030204" pitchFamily="18" charset="0"/>
                            <a:ea typeface="Cambria Math" panose="02040503050406030204" pitchFamily="18" charset="0"/>
                          </a:rPr>
                          <m:t>−</m:t>
                        </m:r>
                        <m:r>
                          <a:rPr lang="en-US" sz="2000" b="0" i="1" smtClean="0">
                            <a:solidFill>
                              <a:srgbClr val="FF0000"/>
                            </a:solidFill>
                            <a:latin typeface="Cambria Math" panose="02040503050406030204" pitchFamily="18" charset="0"/>
                            <a:ea typeface="Cambria Math" panose="02040503050406030204" pitchFamily="18" charset="0"/>
                          </a:rPr>
                          <m:t>𝑝</m:t>
                        </m:r>
                        <m:r>
                          <a:rPr lang="en-US" sz="2000" b="0" i="1" smtClean="0">
                            <a:solidFill>
                              <a:srgbClr val="FF0000"/>
                            </a:solidFill>
                            <a:latin typeface="Cambria Math" panose="02040503050406030204" pitchFamily="18" charset="0"/>
                            <a:ea typeface="Cambria Math" panose="02040503050406030204" pitchFamily="18" charset="0"/>
                          </a:rPr>
                          <m:t>)</m:t>
                        </m:r>
                      </m:num>
                      <m:den>
                        <m:acc>
                          <m:accPr>
                            <m:chr m:val="̅"/>
                            <m:ctrlPr>
                              <a:rPr lang="en-US" sz="2000" b="0" i="1" smtClean="0">
                                <a:solidFill>
                                  <a:srgbClr val="FF0000"/>
                                </a:solidFill>
                                <a:latin typeface="Cambria Math" panose="02040503050406030204" pitchFamily="18" charset="0"/>
                                <a:ea typeface="Cambria Math" panose="02040503050406030204" pitchFamily="18" charset="0"/>
                              </a:rPr>
                            </m:ctrlPr>
                          </m:accPr>
                          <m:e>
                            <m:r>
                              <a:rPr lang="en-US" sz="2000" b="0" i="1" smtClean="0">
                                <a:solidFill>
                                  <a:srgbClr val="FF0000"/>
                                </a:solidFill>
                                <a:latin typeface="Cambria Math" panose="02040503050406030204" pitchFamily="18" charset="0"/>
                                <a:ea typeface="Cambria Math" panose="02040503050406030204" pitchFamily="18" charset="0"/>
                              </a:rPr>
                              <m:t>𝑛</m:t>
                            </m:r>
                          </m:e>
                        </m:acc>
                        <m:r>
                          <a:rPr lang="en-US" sz="2000" b="0" i="1" smtClean="0">
                            <a:solidFill>
                              <a:srgbClr val="FF0000"/>
                            </a:solidFill>
                            <a:latin typeface="Cambria Math" panose="02040503050406030204" pitchFamily="18" charset="0"/>
                            <a:ea typeface="Cambria Math" panose="02040503050406030204" pitchFamily="18" charset="0"/>
                          </a:rPr>
                          <m:t>∙</m:t>
                        </m:r>
                        <m:d>
                          <m:dPr>
                            <m:ctrlPr>
                              <a:rPr lang="en-US" sz="2000" b="0" i="1" smtClean="0">
                                <a:solidFill>
                                  <a:srgbClr val="FF0000"/>
                                </a:solidFill>
                                <a:latin typeface="Cambria Math" panose="02040503050406030204" pitchFamily="18" charset="0"/>
                                <a:ea typeface="Cambria Math" panose="02040503050406030204" pitchFamily="18" charset="0"/>
                              </a:rPr>
                            </m:ctrlPr>
                          </m:dPr>
                          <m:e>
                            <m:sSup>
                              <m:sSupPr>
                                <m:ctrlPr>
                                  <a:rPr lang="en-US" sz="2000" b="0" i="1" smtClean="0">
                                    <a:solidFill>
                                      <a:srgbClr val="FF0000"/>
                                    </a:solidFill>
                                    <a:latin typeface="Cambria Math" panose="02040503050406030204" pitchFamily="18" charset="0"/>
                                    <a:ea typeface="Cambria Math" panose="02040503050406030204" pitchFamily="18" charset="0"/>
                                  </a:rPr>
                                </m:ctrlPr>
                              </m:sSupPr>
                              <m:e>
                                <m:r>
                                  <a:rPr lang="en-US" sz="2000" b="0" i="1" smtClean="0">
                                    <a:solidFill>
                                      <a:srgbClr val="FF0000"/>
                                    </a:solidFill>
                                    <a:latin typeface="Cambria Math" panose="02040503050406030204" pitchFamily="18" charset="0"/>
                                    <a:ea typeface="Cambria Math" panose="02040503050406030204" pitchFamily="18" charset="0"/>
                                  </a:rPr>
                                  <m:t>𝑝</m:t>
                                </m:r>
                              </m:e>
                              <m:sup>
                                <m:r>
                                  <a:rPr lang="en-US" sz="2000" b="0" i="1" smtClean="0">
                                    <a:solidFill>
                                      <a:srgbClr val="FF0000"/>
                                    </a:solidFill>
                                    <a:latin typeface="Cambria Math" panose="02040503050406030204" pitchFamily="18" charset="0"/>
                                    <a:ea typeface="Cambria Math" panose="02040503050406030204" pitchFamily="18" charset="0"/>
                                  </a:rPr>
                                  <m:t>′</m:t>
                                </m:r>
                              </m:sup>
                            </m:sSup>
                            <m:r>
                              <a:rPr lang="en-US" sz="2000" b="0" i="1" smtClean="0">
                                <a:solidFill>
                                  <a:srgbClr val="FF0000"/>
                                </a:solidFill>
                                <a:latin typeface="Cambria Math" panose="02040503050406030204" pitchFamily="18" charset="0"/>
                                <a:ea typeface="Cambria Math" panose="02040503050406030204" pitchFamily="18" charset="0"/>
                              </a:rPr>
                              <m:t>+</m:t>
                            </m:r>
                            <m:r>
                              <a:rPr lang="en-US" sz="2000" b="0" i="1" smtClean="0">
                                <a:solidFill>
                                  <a:srgbClr val="FF0000"/>
                                </a:solidFill>
                                <a:latin typeface="Cambria Math" panose="02040503050406030204" pitchFamily="18" charset="0"/>
                                <a:ea typeface="Cambria Math" panose="02040503050406030204" pitchFamily="18" charset="0"/>
                              </a:rPr>
                              <m:t>𝑝</m:t>
                            </m:r>
                          </m:e>
                        </m:d>
                      </m:den>
                    </m:f>
                  </m:oMath>
                </a14:m>
                <a:r>
                  <a:rPr lang="en-US" sz="2000" dirty="0">
                    <a:solidFill>
                      <a:srgbClr val="FF0000"/>
                    </a:solidFill>
                    <a:latin typeface="Cambria Math" panose="02040503050406030204" pitchFamily="18" charset="0"/>
                    <a:ea typeface="Cambria Math" panose="02040503050406030204" pitchFamily="18" charset="0"/>
                  </a:rPr>
                  <a:t> , parametrizes the change in the collinear momentum of the nucleon</a:t>
                </a:r>
              </a:p>
            </p:txBody>
          </p:sp>
        </mc:Choice>
        <mc:Fallback xmlns="">
          <p:sp>
            <p:nvSpPr>
              <p:cNvPr id="3" name="Content Placeholder 2">
                <a:extLst>
                  <a:ext uri="{FF2B5EF4-FFF2-40B4-BE49-F238E27FC236}">
                    <a16:creationId xmlns:a16="http://schemas.microsoft.com/office/drawing/2014/main" id="{7627CC44-CBBD-27BA-7D09-8E347856D54A}"/>
                  </a:ext>
                </a:extLst>
              </p:cNvPr>
              <p:cNvSpPr>
                <a:spLocks noGrp="1" noRot="1" noChangeAspect="1" noMove="1" noResize="1" noEditPoints="1" noAdjustHandles="1" noChangeArrowheads="1" noChangeShapeType="1" noTextEdit="1"/>
              </p:cNvSpPr>
              <p:nvPr>
                <p:ph idx="1"/>
              </p:nvPr>
            </p:nvSpPr>
            <p:spPr>
              <a:xfrm>
                <a:off x="5775495" y="1457652"/>
                <a:ext cx="6029425" cy="2368487"/>
              </a:xfrm>
              <a:blipFill>
                <a:blip r:embed="rId3"/>
                <a:stretch>
                  <a:fillRect l="-840" t="-319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1B5DC50-6A2D-6BA1-0511-1EF3F577F11A}"/>
              </a:ext>
            </a:extLst>
          </p:cNvPr>
          <p:cNvSpPr>
            <a:spLocks noGrp="1"/>
          </p:cNvSpPr>
          <p:nvPr>
            <p:ph type="sldNum" sz="quarter" idx="12"/>
          </p:nvPr>
        </p:nvSpPr>
        <p:spPr/>
        <p:txBody>
          <a:bodyPr/>
          <a:lstStyle/>
          <a:p>
            <a:fld id="{D2EFEDA6-2F81-804A-B5E6-66C42CE7D3B0}" type="slidenum">
              <a:rPr lang="en-US" smtClean="0"/>
              <a:t>33</a:t>
            </a:fld>
            <a:endParaRPr lang="en-US"/>
          </a:p>
        </p:txBody>
      </p:sp>
      <p:pic>
        <p:nvPicPr>
          <p:cNvPr id="5" name="Picture 4">
            <a:extLst>
              <a:ext uri="{FF2B5EF4-FFF2-40B4-BE49-F238E27FC236}">
                <a16:creationId xmlns:a16="http://schemas.microsoft.com/office/drawing/2014/main" id="{03A1C345-4023-E7B2-F888-0FB0505904C7}"/>
              </a:ext>
            </a:extLst>
          </p:cNvPr>
          <p:cNvPicPr>
            <a:picLocks noChangeAspect="1"/>
          </p:cNvPicPr>
          <p:nvPr/>
        </p:nvPicPr>
        <p:blipFill>
          <a:blip r:embed="rId4"/>
          <a:stretch>
            <a:fillRect/>
          </a:stretch>
        </p:blipFill>
        <p:spPr>
          <a:xfrm>
            <a:off x="368300" y="1606169"/>
            <a:ext cx="5425976" cy="3530601"/>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5C81525-56D4-7387-A084-523D22F07CD1}"/>
                  </a:ext>
                </a:extLst>
              </p:cNvPr>
              <p:cNvSpPr txBox="1"/>
              <p:nvPr/>
            </p:nvSpPr>
            <p:spPr>
              <a:xfrm>
                <a:off x="1442249" y="5136770"/>
                <a:ext cx="3278077" cy="1477328"/>
              </a:xfrm>
              <a:prstGeom prst="rect">
                <a:avLst/>
              </a:prstGeom>
              <a:noFill/>
            </p:spPr>
            <p:txBody>
              <a:bodyPr wrap="none" rtlCol="0">
                <a:spAutoFit/>
              </a:bodyPr>
              <a:lstStyle/>
              <a:p>
                <a:pPr algn="ctr"/>
                <a14:m>
                  <m:oMath xmlns:m="http://schemas.openxmlformats.org/officeDocument/2006/math">
                    <m: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t>𝑝</m:t>
                    </m:r>
                  </m:oMath>
                </a14:m>
                <a:r>
                  <a:rPr lang="en-US" dirty="0">
                    <a:solidFill>
                      <a:schemeClr val="accent5">
                        <a:lumMod val="60000"/>
                        <a:lumOff val="40000"/>
                      </a:schemeClr>
                    </a:solidFill>
                    <a:latin typeface="Cambria Math" panose="02040503050406030204" pitchFamily="18" charset="0"/>
                    <a:ea typeface="Cambria Math" panose="02040503050406030204" pitchFamily="18" charset="0"/>
                  </a:rPr>
                  <a:t> : incoming nucleon</a:t>
                </a:r>
              </a:p>
              <a:p>
                <a:pPr algn="ctr"/>
                <a14:m>
                  <m:oMath xmlns:m="http://schemas.openxmlformats.org/officeDocument/2006/math">
                    <m: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t>𝑝</m:t>
                    </m:r>
                    <m: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t>′</m:t>
                    </m:r>
                  </m:oMath>
                </a14:m>
                <a:r>
                  <a:rPr lang="en-US" dirty="0">
                    <a:solidFill>
                      <a:schemeClr val="accent5">
                        <a:lumMod val="60000"/>
                        <a:lumOff val="40000"/>
                      </a:schemeClr>
                    </a:solidFill>
                    <a:latin typeface="Cambria Math" panose="02040503050406030204" pitchFamily="18" charset="0"/>
                    <a:ea typeface="Cambria Math" panose="02040503050406030204" pitchFamily="18" charset="0"/>
                  </a:rPr>
                  <a:t> : outgoing nucleon</a:t>
                </a:r>
              </a:p>
              <a:p>
                <a:pPr algn="ctr"/>
                <a14:m>
                  <m:oMath xmlns:m="http://schemas.openxmlformats.org/officeDocument/2006/math">
                    <m:sSub>
                      <m:sSubPr>
                        <m:ctrlP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ctrlPr>
                      </m:sSubPr>
                      <m:e>
                        <m: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t>𝑝</m:t>
                        </m:r>
                      </m:e>
                      <m:sub>
                        <m: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t>1</m:t>
                        </m:r>
                      </m:sub>
                    </m:sSub>
                    <m: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t>, </m:t>
                    </m:r>
                    <m:sSub>
                      <m:sSubPr>
                        <m:ctrlP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ctrlPr>
                      </m:sSubPr>
                      <m:e>
                        <m: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t>𝑝</m:t>
                        </m:r>
                      </m:e>
                      <m:sub>
                        <m: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t>2</m:t>
                        </m:r>
                      </m:sub>
                    </m:sSub>
                  </m:oMath>
                </a14:m>
                <a:r>
                  <a:rPr lang="en-US" dirty="0">
                    <a:solidFill>
                      <a:schemeClr val="accent5">
                        <a:lumMod val="60000"/>
                        <a:lumOff val="40000"/>
                      </a:schemeClr>
                    </a:solidFill>
                    <a:latin typeface="Cambria Math" panose="02040503050406030204" pitchFamily="18" charset="0"/>
                    <a:ea typeface="Cambria Math" panose="02040503050406030204" pitchFamily="18" charset="0"/>
                  </a:rPr>
                  <a:t> : exchange partons</a:t>
                </a:r>
              </a:p>
              <a:p>
                <a:pPr algn="ctr"/>
                <a14:m>
                  <m:oMath xmlns:m="http://schemas.openxmlformats.org/officeDocument/2006/math">
                    <m: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t>𝑞</m:t>
                    </m:r>
                  </m:oMath>
                </a14:m>
                <a:r>
                  <a:rPr lang="en-US" dirty="0">
                    <a:solidFill>
                      <a:schemeClr val="accent5">
                        <a:lumMod val="60000"/>
                        <a:lumOff val="40000"/>
                      </a:schemeClr>
                    </a:solidFill>
                    <a:latin typeface="Cambria Math" panose="02040503050406030204" pitchFamily="18" charset="0"/>
                    <a:ea typeface="Cambria Math" panose="02040503050406030204" pitchFamily="18" charset="0"/>
                  </a:rPr>
                  <a:t> : photon</a:t>
                </a:r>
              </a:p>
              <a:p>
                <a:pPr algn="ctr"/>
                <a14:m>
                  <m:oMath xmlns:m="http://schemas.openxmlformats.org/officeDocument/2006/math">
                    <m:sSub>
                      <m:sSubPr>
                        <m:ctrlP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ctrlPr>
                      </m:sSubPr>
                      <m:e>
                        <m: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t>𝑃</m:t>
                        </m:r>
                      </m:e>
                      <m:sub>
                        <m: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t>𝑉</m:t>
                        </m:r>
                      </m:sub>
                    </m:sSub>
                  </m:oMath>
                </a14:m>
                <a:r>
                  <a:rPr lang="en-US" dirty="0">
                    <a:solidFill>
                      <a:schemeClr val="accent5">
                        <a:lumMod val="60000"/>
                        <a:lumOff val="40000"/>
                      </a:schemeClr>
                    </a:solidFill>
                    <a:latin typeface="Cambria Math" panose="02040503050406030204" pitchFamily="18" charset="0"/>
                    <a:ea typeface="Cambria Math" panose="02040503050406030204" pitchFamily="18" charset="0"/>
                  </a:rPr>
                  <a:t> : heavy vector meson (HVM)</a:t>
                </a:r>
              </a:p>
            </p:txBody>
          </p:sp>
        </mc:Choice>
        <mc:Fallback xmlns="">
          <p:sp>
            <p:nvSpPr>
              <p:cNvPr id="6" name="TextBox 5">
                <a:extLst>
                  <a:ext uri="{FF2B5EF4-FFF2-40B4-BE49-F238E27FC236}">
                    <a16:creationId xmlns:a16="http://schemas.microsoft.com/office/drawing/2014/main" id="{75C81525-56D4-7387-A084-523D22F07CD1}"/>
                  </a:ext>
                </a:extLst>
              </p:cNvPr>
              <p:cNvSpPr txBox="1">
                <a:spLocks noRot="1" noChangeAspect="1" noMove="1" noResize="1" noEditPoints="1" noAdjustHandles="1" noChangeArrowheads="1" noChangeShapeType="1" noTextEdit="1"/>
              </p:cNvSpPr>
              <p:nvPr/>
            </p:nvSpPr>
            <p:spPr>
              <a:xfrm>
                <a:off x="1442249" y="5136770"/>
                <a:ext cx="3278077" cy="1477328"/>
              </a:xfrm>
              <a:prstGeom prst="rect">
                <a:avLst/>
              </a:prstGeom>
              <a:blipFill>
                <a:blip r:embed="rId5"/>
                <a:stretch>
                  <a:fillRect t="-1709" r="-1158" b="-5983"/>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F9465826-D810-5DB1-AECF-AD2D3477E17E}"/>
              </a:ext>
            </a:extLst>
          </p:cNvPr>
          <p:cNvPicPr>
            <a:picLocks noChangeAspect="1"/>
          </p:cNvPicPr>
          <p:nvPr/>
        </p:nvPicPr>
        <p:blipFill>
          <a:blip r:embed="rId6"/>
          <a:stretch>
            <a:fillRect/>
          </a:stretch>
        </p:blipFill>
        <p:spPr>
          <a:xfrm>
            <a:off x="5444782" y="4001294"/>
            <a:ext cx="6690852" cy="2098739"/>
          </a:xfrm>
          <a:prstGeom prst="rect">
            <a:avLst/>
          </a:prstGeom>
        </p:spPr>
      </p:pic>
      <p:pic>
        <p:nvPicPr>
          <p:cNvPr id="8" name="Picture 7">
            <a:extLst>
              <a:ext uri="{FF2B5EF4-FFF2-40B4-BE49-F238E27FC236}">
                <a16:creationId xmlns:a16="http://schemas.microsoft.com/office/drawing/2014/main" id="{6FA7E96D-5040-4727-18C1-4330B436BC14}"/>
              </a:ext>
            </a:extLst>
          </p:cNvPr>
          <p:cNvPicPr>
            <a:picLocks noChangeAspect="1"/>
          </p:cNvPicPr>
          <p:nvPr/>
        </p:nvPicPr>
        <p:blipFill>
          <a:blip r:embed="rId7"/>
          <a:stretch>
            <a:fillRect/>
          </a:stretch>
        </p:blipFill>
        <p:spPr>
          <a:xfrm>
            <a:off x="7285504" y="6186972"/>
            <a:ext cx="2650192" cy="359348"/>
          </a:xfrm>
          <a:prstGeom prst="rect">
            <a:avLst/>
          </a:prstGeom>
        </p:spPr>
      </p:pic>
      <p:sp>
        <p:nvSpPr>
          <p:cNvPr id="9" name="Footer Placeholder 8">
            <a:extLst>
              <a:ext uri="{FF2B5EF4-FFF2-40B4-BE49-F238E27FC236}">
                <a16:creationId xmlns:a16="http://schemas.microsoft.com/office/drawing/2014/main" id="{053BE23B-255D-0520-D2F7-697650F18FB9}"/>
              </a:ext>
            </a:extLst>
          </p:cNvPr>
          <p:cNvSpPr>
            <a:spLocks noGrp="1"/>
          </p:cNvSpPr>
          <p:nvPr>
            <p:ph type="ftr" sz="quarter" idx="11"/>
          </p:nvPr>
        </p:nvSpPr>
        <p:spPr/>
        <p:txBody>
          <a:bodyPr/>
          <a:lstStyle/>
          <a:p>
            <a:r>
              <a:rPr lang="en-US"/>
              <a:t>Sarah K. Blask | QGT Collaboration | SCET 2026</a:t>
            </a:r>
          </a:p>
        </p:txBody>
      </p:sp>
    </p:spTree>
    <p:extLst>
      <p:ext uri="{BB962C8B-B14F-4D97-AF65-F5344CB8AC3E}">
        <p14:creationId xmlns:p14="http://schemas.microsoft.com/office/powerpoint/2010/main" val="3861234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62F8C-6D73-B227-780E-4407AB55F8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13ABB1-A0DE-71DA-B6C8-7E0100D076CE}"/>
              </a:ext>
            </a:extLst>
          </p:cNvPr>
          <p:cNvSpPr>
            <a:spLocks noGrp="1"/>
          </p:cNvSpPr>
          <p:nvPr>
            <p:ph type="title"/>
          </p:nvPr>
        </p:nvSpPr>
        <p:spPr/>
        <p:txBody>
          <a:bodyPr>
            <a:normAutofit/>
          </a:bodyPr>
          <a:lstStyle/>
          <a:p>
            <a:r>
              <a:rPr lang="en-US" b="1" dirty="0">
                <a:solidFill>
                  <a:schemeClr val="tx1">
                    <a:lumMod val="50000"/>
                    <a:lumOff val="50000"/>
                  </a:schemeClr>
                </a:solidFill>
                <a:latin typeface="Cambria Math" panose="02040503050406030204" pitchFamily="18" charset="0"/>
                <a:ea typeface="Cambria Math" panose="02040503050406030204" pitchFamily="18" charset="0"/>
              </a:rPr>
              <a:t>Photoproduction of heavy quarkonium near-threshold</a:t>
            </a:r>
          </a:p>
        </p:txBody>
      </p:sp>
      <p:sp>
        <p:nvSpPr>
          <p:cNvPr id="3" name="Content Placeholder 2">
            <a:extLst>
              <a:ext uri="{FF2B5EF4-FFF2-40B4-BE49-F238E27FC236}">
                <a16:creationId xmlns:a16="http://schemas.microsoft.com/office/drawing/2014/main" id="{8DDAE922-40B7-8FA8-2F50-82A2DB90E690}"/>
              </a:ext>
            </a:extLst>
          </p:cNvPr>
          <p:cNvSpPr>
            <a:spLocks noGrp="1"/>
          </p:cNvSpPr>
          <p:nvPr>
            <p:ph idx="1"/>
          </p:nvPr>
        </p:nvSpPr>
        <p:spPr>
          <a:xfrm>
            <a:off x="838200" y="1825625"/>
            <a:ext cx="4031974" cy="4351338"/>
          </a:xfrm>
        </p:spPr>
        <p:txBody>
          <a:bodyPr/>
          <a:lstStyle/>
          <a:p>
            <a:r>
              <a:rPr lang="en-US" dirty="0">
                <a:latin typeface="Cambria Math" panose="02040503050406030204" pitchFamily="18" charset="0"/>
                <a:ea typeface="Cambria Math" panose="02040503050406030204" pitchFamily="18" charset="0"/>
              </a:rPr>
              <a:t>Increasing interest in studying the exclusive electro/photo-productions of heavy quarkonium</a:t>
            </a:r>
          </a:p>
          <a:p>
            <a:r>
              <a:rPr lang="en-US" dirty="0">
                <a:latin typeface="Cambria Math" panose="02040503050406030204" pitchFamily="18" charset="0"/>
                <a:ea typeface="Cambria Math" panose="02040503050406030204" pitchFamily="18" charset="0"/>
              </a:rPr>
              <a:t>Electron-Ion Collider (EIC) planned for construction at Brookhaven Lab</a:t>
            </a:r>
          </a:p>
        </p:txBody>
      </p:sp>
      <p:sp>
        <p:nvSpPr>
          <p:cNvPr id="4" name="Slide Number Placeholder 3">
            <a:extLst>
              <a:ext uri="{FF2B5EF4-FFF2-40B4-BE49-F238E27FC236}">
                <a16:creationId xmlns:a16="http://schemas.microsoft.com/office/drawing/2014/main" id="{5B914D8B-82F0-71A6-3FED-744DD5060DF5}"/>
              </a:ext>
            </a:extLst>
          </p:cNvPr>
          <p:cNvSpPr>
            <a:spLocks noGrp="1"/>
          </p:cNvSpPr>
          <p:nvPr>
            <p:ph type="sldNum" sz="quarter" idx="12"/>
          </p:nvPr>
        </p:nvSpPr>
        <p:spPr/>
        <p:txBody>
          <a:bodyPr/>
          <a:lstStyle/>
          <a:p>
            <a:fld id="{D2EFEDA6-2F81-804A-B5E6-66C42CE7D3B0}" type="slidenum">
              <a:rPr lang="en-US" smtClean="0"/>
              <a:t>4</a:t>
            </a:fld>
            <a:endParaRPr lang="en-US"/>
          </a:p>
        </p:txBody>
      </p:sp>
      <p:pic>
        <p:nvPicPr>
          <p:cNvPr id="1026" name="Picture 2" descr="Side-by-side schematics of the RHIC and EIC accelerator complexes">
            <a:extLst>
              <a:ext uri="{FF2B5EF4-FFF2-40B4-BE49-F238E27FC236}">
                <a16:creationId xmlns:a16="http://schemas.microsoft.com/office/drawing/2014/main" id="{4168F694-EEED-A69C-D66B-B1EB69438E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409" y="1132727"/>
            <a:ext cx="7312991" cy="459254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862E3F89-2350-665F-CB92-1694DA881DE6}"/>
              </a:ext>
            </a:extLst>
          </p:cNvPr>
          <p:cNvSpPr>
            <a:spLocks noGrp="1"/>
          </p:cNvSpPr>
          <p:nvPr>
            <p:ph type="ftr" sz="quarter" idx="11"/>
          </p:nvPr>
        </p:nvSpPr>
        <p:spPr/>
        <p:txBody>
          <a:bodyPr/>
          <a:lstStyle/>
          <a:p>
            <a:r>
              <a:rPr lang="en-US"/>
              <a:t>Sarah K. Blask | QGT Collaboration | SCET 2026</a:t>
            </a:r>
          </a:p>
        </p:txBody>
      </p:sp>
    </p:spTree>
    <p:extLst>
      <p:ext uri="{BB962C8B-B14F-4D97-AF65-F5344CB8AC3E}">
        <p14:creationId xmlns:p14="http://schemas.microsoft.com/office/powerpoint/2010/main" val="733865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6F324-817B-A8C9-6C32-1BB846C513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2B3FE7-6F62-39A7-AD20-C8ACBC0E3F6C}"/>
              </a:ext>
            </a:extLst>
          </p:cNvPr>
          <p:cNvSpPr>
            <a:spLocks noGrp="1"/>
          </p:cNvSpPr>
          <p:nvPr>
            <p:ph type="title"/>
          </p:nvPr>
        </p:nvSpPr>
        <p:spPr/>
        <p:txBody>
          <a:bodyPr>
            <a:normAutofit/>
          </a:bodyPr>
          <a:lstStyle/>
          <a:p>
            <a:r>
              <a:rPr lang="en-US" b="1" dirty="0">
                <a:solidFill>
                  <a:schemeClr val="tx1">
                    <a:lumMod val="50000"/>
                    <a:lumOff val="50000"/>
                  </a:schemeClr>
                </a:solidFill>
                <a:latin typeface="Cambria Math" panose="02040503050406030204" pitchFamily="18" charset="0"/>
                <a:ea typeface="Cambria Math" panose="02040503050406030204" pitchFamily="18" charset="0"/>
              </a:rPr>
              <a:t>Photoproduction of heavy quarkonium near-threshold</a:t>
            </a:r>
          </a:p>
        </p:txBody>
      </p:sp>
      <p:sp>
        <p:nvSpPr>
          <p:cNvPr id="3" name="Content Placeholder 2">
            <a:extLst>
              <a:ext uri="{FF2B5EF4-FFF2-40B4-BE49-F238E27FC236}">
                <a16:creationId xmlns:a16="http://schemas.microsoft.com/office/drawing/2014/main" id="{461A3104-2AC4-0B3A-74E8-D4C8C3909939}"/>
              </a:ext>
            </a:extLst>
          </p:cNvPr>
          <p:cNvSpPr>
            <a:spLocks noGrp="1"/>
          </p:cNvSpPr>
          <p:nvPr>
            <p:ph idx="1"/>
          </p:nvPr>
        </p:nvSpPr>
        <p:spPr/>
        <p:txBody>
          <a:bodyPr/>
          <a:lstStyle/>
          <a:p>
            <a:r>
              <a:rPr lang="en-US" dirty="0">
                <a:latin typeface="Cambria Math" panose="02040503050406030204" pitchFamily="18" charset="0"/>
                <a:ea typeface="Cambria Math" panose="02040503050406030204" pitchFamily="18" charset="0"/>
              </a:rPr>
              <a:t>Exclusive quarkonium production near-threshold is a key probe in understanding gluon structure</a:t>
            </a:r>
          </a:p>
          <a:p>
            <a:pPr lvl="1"/>
            <a:r>
              <a:rPr lang="en-US" dirty="0">
                <a:latin typeface="Cambria Math" panose="02040503050406030204" pitchFamily="18" charset="0"/>
                <a:ea typeface="Cambria Math" panose="02040503050406030204" pitchFamily="18" charset="0"/>
              </a:rPr>
              <a:t>Dominated by gluon exchange = information about gluonic structure</a:t>
            </a:r>
          </a:p>
          <a:p>
            <a:r>
              <a:rPr lang="en-US" dirty="0">
                <a:latin typeface="Cambria Math" panose="02040503050406030204" pitchFamily="18" charset="0"/>
                <a:ea typeface="Cambria Math" panose="02040503050406030204" pitchFamily="18" charset="0"/>
              </a:rPr>
              <a:t>In the near-threshold limit, amplitude can be factorized with gluon GPDs at leading order </a:t>
            </a:r>
            <a:r>
              <a:rPr lang="en-US" baseline="30000" dirty="0">
                <a:latin typeface="Cambria Math" panose="02040503050406030204" pitchFamily="18" charset="0"/>
                <a:ea typeface="Cambria Math" panose="02040503050406030204" pitchFamily="18" charset="0"/>
              </a:rPr>
              <a:t>[2]</a:t>
            </a:r>
          </a:p>
          <a:p>
            <a:pPr lvl="1"/>
            <a:r>
              <a:rPr lang="en-US" dirty="0">
                <a:latin typeface="Cambria Math" panose="02040503050406030204" pitchFamily="18" charset="0"/>
                <a:ea typeface="Cambria Math" panose="02040503050406030204" pitchFamily="18" charset="0"/>
              </a:rPr>
              <a:t>Is directly related to the gluonic gravitational form factors (GFFs) of the proton – encodes information about pressure, energy, and distributions of gluons in the proton</a:t>
            </a:r>
          </a:p>
        </p:txBody>
      </p:sp>
      <p:sp>
        <p:nvSpPr>
          <p:cNvPr id="4" name="Slide Number Placeholder 3">
            <a:extLst>
              <a:ext uri="{FF2B5EF4-FFF2-40B4-BE49-F238E27FC236}">
                <a16:creationId xmlns:a16="http://schemas.microsoft.com/office/drawing/2014/main" id="{21CF4044-67A3-08DD-FD54-E65900664822}"/>
              </a:ext>
            </a:extLst>
          </p:cNvPr>
          <p:cNvSpPr>
            <a:spLocks noGrp="1"/>
          </p:cNvSpPr>
          <p:nvPr>
            <p:ph type="sldNum" sz="quarter" idx="12"/>
          </p:nvPr>
        </p:nvSpPr>
        <p:spPr/>
        <p:txBody>
          <a:bodyPr/>
          <a:lstStyle/>
          <a:p>
            <a:fld id="{D2EFEDA6-2F81-804A-B5E6-66C42CE7D3B0}" type="slidenum">
              <a:rPr lang="en-US" smtClean="0"/>
              <a:t>5</a:t>
            </a:fld>
            <a:endParaRPr lang="en-US"/>
          </a:p>
        </p:txBody>
      </p:sp>
      <p:sp>
        <p:nvSpPr>
          <p:cNvPr id="5" name="TextBox 4">
            <a:extLst>
              <a:ext uri="{FF2B5EF4-FFF2-40B4-BE49-F238E27FC236}">
                <a16:creationId xmlns:a16="http://schemas.microsoft.com/office/drawing/2014/main" id="{8C0A3BBE-F3F1-6971-D8A0-022CD54A98F3}"/>
              </a:ext>
            </a:extLst>
          </p:cNvPr>
          <p:cNvSpPr txBox="1"/>
          <p:nvPr/>
        </p:nvSpPr>
        <p:spPr>
          <a:xfrm>
            <a:off x="228600" y="5615582"/>
            <a:ext cx="9509760" cy="923330"/>
          </a:xfrm>
          <a:prstGeom prst="rect">
            <a:avLst/>
          </a:prstGeom>
          <a:noFill/>
        </p:spPr>
        <p:txBody>
          <a:bodyPr wrap="square" rtlCol="0">
            <a:spAutoFit/>
          </a:bodyPr>
          <a:lstStyle/>
          <a:p>
            <a:r>
              <a:rPr lang="en-US" dirty="0">
                <a:solidFill>
                  <a:schemeClr val="accent6">
                    <a:lumMod val="75000"/>
                  </a:schemeClr>
                </a:solidFill>
                <a:latin typeface="Helvetica" pitchFamily="2" charset="0"/>
              </a:rPr>
              <a:t>[2] [</a:t>
            </a:r>
            <a:r>
              <a:rPr lang="en-US" dirty="0">
                <a:solidFill>
                  <a:schemeClr val="accent6">
                    <a:lumMod val="75000"/>
                  </a:schemeClr>
                </a:solidFill>
                <a:effectLst/>
                <a:latin typeface="Helvetica" pitchFamily="2" charset="0"/>
              </a:rPr>
              <a:t>Y. Guo, X. Ji and Y. Liu, QCD Analysis of Near-Threshold Photon-Proton Production of</a:t>
            </a:r>
          </a:p>
          <a:p>
            <a:r>
              <a:rPr lang="en-US" dirty="0">
                <a:solidFill>
                  <a:schemeClr val="accent6">
                    <a:lumMod val="75000"/>
                  </a:schemeClr>
                </a:solidFill>
                <a:effectLst/>
                <a:latin typeface="Helvetica" pitchFamily="2" charset="0"/>
              </a:rPr>
              <a:t>Heavy Quarkonium, Phys. Rev. D 103 (2021) 096010 [2103.11506].]</a:t>
            </a:r>
          </a:p>
          <a:p>
            <a:endParaRPr lang="en-US" dirty="0">
              <a:solidFill>
                <a:schemeClr val="accent6">
                  <a:lumMod val="75000"/>
                </a:schemeClr>
              </a:solidFill>
            </a:endParaRPr>
          </a:p>
        </p:txBody>
      </p:sp>
      <p:sp>
        <p:nvSpPr>
          <p:cNvPr id="6" name="Footer Placeholder 5">
            <a:extLst>
              <a:ext uri="{FF2B5EF4-FFF2-40B4-BE49-F238E27FC236}">
                <a16:creationId xmlns:a16="http://schemas.microsoft.com/office/drawing/2014/main" id="{C2250195-9866-4A8D-A4E7-190EA483E2C6}"/>
              </a:ext>
            </a:extLst>
          </p:cNvPr>
          <p:cNvSpPr>
            <a:spLocks noGrp="1"/>
          </p:cNvSpPr>
          <p:nvPr>
            <p:ph type="ftr" sz="quarter" idx="11"/>
          </p:nvPr>
        </p:nvSpPr>
        <p:spPr/>
        <p:txBody>
          <a:bodyPr/>
          <a:lstStyle/>
          <a:p>
            <a:r>
              <a:rPr lang="en-US"/>
              <a:t>Sarah K. Blask | QGT Collaboration | SCET 2026</a:t>
            </a:r>
          </a:p>
        </p:txBody>
      </p:sp>
    </p:spTree>
    <p:extLst>
      <p:ext uri="{BB962C8B-B14F-4D97-AF65-F5344CB8AC3E}">
        <p14:creationId xmlns:p14="http://schemas.microsoft.com/office/powerpoint/2010/main" val="2627918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18206-00EB-B556-73ED-514B22108A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14BC24-4063-FFC3-6FE9-9F07BF180749}"/>
              </a:ext>
            </a:extLst>
          </p:cNvPr>
          <p:cNvSpPr>
            <a:spLocks noGrp="1"/>
          </p:cNvSpPr>
          <p:nvPr>
            <p:ph type="title"/>
          </p:nvPr>
        </p:nvSpPr>
        <p:spPr/>
        <p:txBody>
          <a:bodyPr/>
          <a:lstStyle/>
          <a:p>
            <a:r>
              <a:rPr lang="en-US" b="1" dirty="0">
                <a:solidFill>
                  <a:schemeClr val="tx1">
                    <a:lumMod val="50000"/>
                    <a:lumOff val="50000"/>
                  </a:schemeClr>
                </a:solidFill>
                <a:latin typeface="Cambria Math" panose="02040503050406030204" pitchFamily="18" charset="0"/>
                <a:ea typeface="Cambria Math" panose="02040503050406030204" pitchFamily="18" charset="0"/>
              </a:rPr>
              <a:t>NRQCD Framework	</a:t>
            </a:r>
          </a:p>
        </p:txBody>
      </p:sp>
      <p:sp>
        <p:nvSpPr>
          <p:cNvPr id="3" name="Content Placeholder 2">
            <a:extLst>
              <a:ext uri="{FF2B5EF4-FFF2-40B4-BE49-F238E27FC236}">
                <a16:creationId xmlns:a16="http://schemas.microsoft.com/office/drawing/2014/main" id="{D6C47202-E1BC-BC54-E1B1-24DD69FB2FCB}"/>
              </a:ext>
            </a:extLst>
          </p:cNvPr>
          <p:cNvSpPr>
            <a:spLocks noGrp="1"/>
          </p:cNvSpPr>
          <p:nvPr>
            <p:ph idx="1"/>
          </p:nvPr>
        </p:nvSpPr>
        <p:spPr>
          <a:xfrm>
            <a:off x="6096000" y="1825625"/>
            <a:ext cx="5257800" cy="4351338"/>
          </a:xfrm>
        </p:spPr>
        <p:txBody>
          <a:bodyPr>
            <a:normAutofit fontScale="92500" lnSpcReduction="10000"/>
          </a:bodyPr>
          <a:lstStyle/>
          <a:p>
            <a:r>
              <a:rPr lang="en-US" dirty="0">
                <a:latin typeface="Cambria Math" panose="02040503050406030204" pitchFamily="18" charset="0"/>
                <a:ea typeface="Cambria Math" panose="02040503050406030204" pitchFamily="18" charset="0"/>
              </a:rPr>
              <a:t>Exclusive photoproduction of quarkonium is mediated via two-parton exchange, where the incoming nucleon recoils with a different momentum instead of breaking apart like in deep inelastic scattering</a:t>
            </a:r>
          </a:p>
          <a:p>
            <a:r>
              <a:rPr lang="en-US" dirty="0">
                <a:latin typeface="Cambria Math" panose="02040503050406030204" pitchFamily="18" charset="0"/>
                <a:ea typeface="Cambria Math" panose="02040503050406030204" pitchFamily="18" charset="0"/>
              </a:rPr>
              <a:t>The production of the quark-antiquark pair + its recombination into a heavy vector meson (HVM) state can be calculated in the nonrelativistic QCD (NRQCD) framework</a:t>
            </a:r>
          </a:p>
        </p:txBody>
      </p:sp>
      <p:sp>
        <p:nvSpPr>
          <p:cNvPr id="4" name="Slide Number Placeholder 3">
            <a:extLst>
              <a:ext uri="{FF2B5EF4-FFF2-40B4-BE49-F238E27FC236}">
                <a16:creationId xmlns:a16="http://schemas.microsoft.com/office/drawing/2014/main" id="{C772A8DB-DEA9-DB2A-A32E-53A0E6CB83CF}"/>
              </a:ext>
            </a:extLst>
          </p:cNvPr>
          <p:cNvSpPr>
            <a:spLocks noGrp="1"/>
          </p:cNvSpPr>
          <p:nvPr>
            <p:ph type="sldNum" sz="quarter" idx="12"/>
          </p:nvPr>
        </p:nvSpPr>
        <p:spPr/>
        <p:txBody>
          <a:bodyPr/>
          <a:lstStyle/>
          <a:p>
            <a:fld id="{D2EFEDA6-2F81-804A-B5E6-66C42CE7D3B0}" type="slidenum">
              <a:rPr lang="en-US" smtClean="0"/>
              <a:t>6</a:t>
            </a:fld>
            <a:endParaRPr lang="en-US"/>
          </a:p>
        </p:txBody>
      </p:sp>
      <p:pic>
        <p:nvPicPr>
          <p:cNvPr id="6" name="Picture 5">
            <a:extLst>
              <a:ext uri="{FF2B5EF4-FFF2-40B4-BE49-F238E27FC236}">
                <a16:creationId xmlns:a16="http://schemas.microsoft.com/office/drawing/2014/main" id="{1B8CE545-242F-D1A9-C50B-2F4CF60E9D51}"/>
              </a:ext>
            </a:extLst>
          </p:cNvPr>
          <p:cNvPicPr>
            <a:picLocks noChangeAspect="1"/>
          </p:cNvPicPr>
          <p:nvPr/>
        </p:nvPicPr>
        <p:blipFill>
          <a:blip r:embed="rId3"/>
          <a:stretch>
            <a:fillRect/>
          </a:stretch>
        </p:blipFill>
        <p:spPr>
          <a:xfrm>
            <a:off x="368300" y="1606169"/>
            <a:ext cx="5425976" cy="3530601"/>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4B915363-7FD1-66BF-B91D-F56733D92C47}"/>
                  </a:ext>
                </a:extLst>
              </p:cNvPr>
              <p:cNvSpPr txBox="1"/>
              <p:nvPr/>
            </p:nvSpPr>
            <p:spPr>
              <a:xfrm>
                <a:off x="1442249" y="4878354"/>
                <a:ext cx="3278077" cy="1477328"/>
              </a:xfrm>
              <a:prstGeom prst="rect">
                <a:avLst/>
              </a:prstGeom>
              <a:noFill/>
            </p:spPr>
            <p:txBody>
              <a:bodyPr wrap="none" rtlCol="0">
                <a:spAutoFit/>
              </a:bodyPr>
              <a:lstStyle/>
              <a:p>
                <a:pPr algn="ctr"/>
                <a14:m>
                  <m:oMath xmlns:m="http://schemas.openxmlformats.org/officeDocument/2006/math">
                    <m: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t>𝑝</m:t>
                    </m:r>
                  </m:oMath>
                </a14:m>
                <a:r>
                  <a:rPr lang="en-US" dirty="0">
                    <a:solidFill>
                      <a:schemeClr val="accent5">
                        <a:lumMod val="60000"/>
                        <a:lumOff val="40000"/>
                      </a:schemeClr>
                    </a:solidFill>
                    <a:latin typeface="Cambria Math" panose="02040503050406030204" pitchFamily="18" charset="0"/>
                    <a:ea typeface="Cambria Math" panose="02040503050406030204" pitchFamily="18" charset="0"/>
                  </a:rPr>
                  <a:t> : incoming nucleon</a:t>
                </a:r>
              </a:p>
              <a:p>
                <a:pPr algn="ctr"/>
                <a14:m>
                  <m:oMath xmlns:m="http://schemas.openxmlformats.org/officeDocument/2006/math">
                    <m: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t>𝑝</m:t>
                    </m:r>
                    <m: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t>′</m:t>
                    </m:r>
                  </m:oMath>
                </a14:m>
                <a:r>
                  <a:rPr lang="en-US" dirty="0">
                    <a:solidFill>
                      <a:schemeClr val="accent5">
                        <a:lumMod val="60000"/>
                        <a:lumOff val="40000"/>
                      </a:schemeClr>
                    </a:solidFill>
                    <a:latin typeface="Cambria Math" panose="02040503050406030204" pitchFamily="18" charset="0"/>
                    <a:ea typeface="Cambria Math" panose="02040503050406030204" pitchFamily="18" charset="0"/>
                  </a:rPr>
                  <a:t> : outgoing nucleon</a:t>
                </a:r>
              </a:p>
              <a:p>
                <a:pPr algn="ctr"/>
                <a14:m>
                  <m:oMath xmlns:m="http://schemas.openxmlformats.org/officeDocument/2006/math">
                    <m:sSub>
                      <m:sSubPr>
                        <m:ctrlP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ctrlPr>
                      </m:sSubPr>
                      <m:e>
                        <m: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t>𝑝</m:t>
                        </m:r>
                      </m:e>
                      <m:sub>
                        <m: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t>1</m:t>
                        </m:r>
                      </m:sub>
                    </m:sSub>
                    <m: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t>, </m:t>
                    </m:r>
                    <m:sSub>
                      <m:sSubPr>
                        <m:ctrlP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ctrlPr>
                      </m:sSubPr>
                      <m:e>
                        <m: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t>𝑝</m:t>
                        </m:r>
                      </m:e>
                      <m:sub>
                        <m: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t>2</m:t>
                        </m:r>
                      </m:sub>
                    </m:sSub>
                  </m:oMath>
                </a14:m>
                <a:r>
                  <a:rPr lang="en-US" dirty="0">
                    <a:solidFill>
                      <a:schemeClr val="accent5">
                        <a:lumMod val="60000"/>
                        <a:lumOff val="40000"/>
                      </a:schemeClr>
                    </a:solidFill>
                    <a:latin typeface="Cambria Math" panose="02040503050406030204" pitchFamily="18" charset="0"/>
                    <a:ea typeface="Cambria Math" panose="02040503050406030204" pitchFamily="18" charset="0"/>
                  </a:rPr>
                  <a:t> : exchange partons</a:t>
                </a:r>
              </a:p>
              <a:p>
                <a:pPr algn="ctr"/>
                <a14:m>
                  <m:oMath xmlns:m="http://schemas.openxmlformats.org/officeDocument/2006/math">
                    <m: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t>𝑞</m:t>
                    </m:r>
                  </m:oMath>
                </a14:m>
                <a:r>
                  <a:rPr lang="en-US" dirty="0">
                    <a:solidFill>
                      <a:schemeClr val="accent5">
                        <a:lumMod val="60000"/>
                        <a:lumOff val="40000"/>
                      </a:schemeClr>
                    </a:solidFill>
                    <a:latin typeface="Cambria Math" panose="02040503050406030204" pitchFamily="18" charset="0"/>
                    <a:ea typeface="Cambria Math" panose="02040503050406030204" pitchFamily="18" charset="0"/>
                  </a:rPr>
                  <a:t> : photon</a:t>
                </a:r>
              </a:p>
              <a:p>
                <a:pPr algn="ctr"/>
                <a14:m>
                  <m:oMath xmlns:m="http://schemas.openxmlformats.org/officeDocument/2006/math">
                    <m:sSub>
                      <m:sSubPr>
                        <m:ctrlP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ctrlPr>
                      </m:sSubPr>
                      <m:e>
                        <m: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t>𝑃</m:t>
                        </m:r>
                      </m:e>
                      <m:sub>
                        <m: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t>𝑉</m:t>
                        </m:r>
                      </m:sub>
                    </m:sSub>
                  </m:oMath>
                </a14:m>
                <a:r>
                  <a:rPr lang="en-US" dirty="0">
                    <a:solidFill>
                      <a:schemeClr val="accent5">
                        <a:lumMod val="60000"/>
                        <a:lumOff val="40000"/>
                      </a:schemeClr>
                    </a:solidFill>
                    <a:latin typeface="Cambria Math" panose="02040503050406030204" pitchFamily="18" charset="0"/>
                    <a:ea typeface="Cambria Math" panose="02040503050406030204" pitchFamily="18" charset="0"/>
                  </a:rPr>
                  <a:t> : heavy vector meson (HVM)</a:t>
                </a:r>
              </a:p>
            </p:txBody>
          </p:sp>
        </mc:Choice>
        <mc:Fallback>
          <p:sp>
            <p:nvSpPr>
              <p:cNvPr id="7" name="TextBox 6">
                <a:extLst>
                  <a:ext uri="{FF2B5EF4-FFF2-40B4-BE49-F238E27FC236}">
                    <a16:creationId xmlns:a16="http://schemas.microsoft.com/office/drawing/2014/main" id="{4B915363-7FD1-66BF-B91D-F56733D92C47}"/>
                  </a:ext>
                </a:extLst>
              </p:cNvPr>
              <p:cNvSpPr txBox="1">
                <a:spLocks noRot="1" noChangeAspect="1" noMove="1" noResize="1" noEditPoints="1" noAdjustHandles="1" noChangeArrowheads="1" noChangeShapeType="1" noTextEdit="1"/>
              </p:cNvSpPr>
              <p:nvPr/>
            </p:nvSpPr>
            <p:spPr>
              <a:xfrm>
                <a:off x="1442249" y="4878354"/>
                <a:ext cx="3278077" cy="1477328"/>
              </a:xfrm>
              <a:prstGeom prst="rect">
                <a:avLst/>
              </a:prstGeom>
              <a:blipFill>
                <a:blip r:embed="rId4"/>
                <a:stretch>
                  <a:fillRect t="-1709" r="-1158" b="-5128"/>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8B154138-02F4-B39E-A971-593E72389D8D}"/>
              </a:ext>
            </a:extLst>
          </p:cNvPr>
          <p:cNvSpPr>
            <a:spLocks noGrp="1"/>
          </p:cNvSpPr>
          <p:nvPr>
            <p:ph type="ftr" sz="quarter" idx="11"/>
          </p:nvPr>
        </p:nvSpPr>
        <p:spPr/>
        <p:txBody>
          <a:bodyPr/>
          <a:lstStyle/>
          <a:p>
            <a:r>
              <a:rPr lang="en-US"/>
              <a:t>Sarah K. Blask | QGT Collaboration | SCET 2026</a:t>
            </a:r>
          </a:p>
        </p:txBody>
      </p:sp>
    </p:spTree>
    <p:extLst>
      <p:ext uri="{BB962C8B-B14F-4D97-AF65-F5344CB8AC3E}">
        <p14:creationId xmlns:p14="http://schemas.microsoft.com/office/powerpoint/2010/main" val="220538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D42A4-3235-B32B-9B50-E2F3DA85BC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73BFDE-54CE-CB21-760C-13AD6330BBB9}"/>
              </a:ext>
            </a:extLst>
          </p:cNvPr>
          <p:cNvSpPr>
            <a:spLocks noGrp="1"/>
          </p:cNvSpPr>
          <p:nvPr>
            <p:ph type="title"/>
          </p:nvPr>
        </p:nvSpPr>
        <p:spPr/>
        <p:txBody>
          <a:bodyPr/>
          <a:lstStyle/>
          <a:p>
            <a:r>
              <a:rPr lang="en-US" b="1" dirty="0">
                <a:solidFill>
                  <a:schemeClr val="tx1">
                    <a:lumMod val="50000"/>
                    <a:lumOff val="50000"/>
                  </a:schemeClr>
                </a:solidFill>
                <a:latin typeface="Cambria Math" panose="02040503050406030204" pitchFamily="18" charset="0"/>
                <a:ea typeface="Cambria Math" panose="02040503050406030204" pitchFamily="18" charset="0"/>
              </a:rPr>
              <a:t>NRQCD Framework	</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27ADD59-6747-1B7A-DC80-A7EC4D937780}"/>
                  </a:ext>
                </a:extLst>
              </p:cNvPr>
              <p:cNvSpPr>
                <a:spLocks noGrp="1"/>
              </p:cNvSpPr>
              <p:nvPr>
                <p:ph idx="1"/>
              </p:nvPr>
            </p:nvSpPr>
            <p:spPr>
              <a:xfrm>
                <a:off x="6096000" y="1825625"/>
                <a:ext cx="5257800" cy="4351338"/>
              </a:xfrm>
            </p:spPr>
            <p:txBody>
              <a:bodyPr>
                <a:normAutofit/>
              </a:bodyPr>
              <a:lstStyle/>
              <a:p>
                <a:r>
                  <a:rPr lang="en-US" b="1" u="sng" dirty="0">
                    <a:solidFill>
                      <a:schemeClr val="accent6">
                        <a:lumMod val="75000"/>
                      </a:schemeClr>
                    </a:solidFill>
                    <a:latin typeface="Cambria Math" panose="02040503050406030204" pitchFamily="18" charset="0"/>
                    <a:ea typeface="Cambria Math" panose="02040503050406030204" pitchFamily="18" charset="0"/>
                  </a:rPr>
                  <a:t>NRQCD</a:t>
                </a:r>
                <a:r>
                  <a:rPr lang="en-US" b="1" dirty="0">
                    <a:solidFill>
                      <a:schemeClr val="accent6">
                        <a:lumMod val="75000"/>
                      </a:schemeClr>
                    </a:solidFill>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EFT expansion in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ea typeface="Cambria Math" panose="02040503050406030204" pitchFamily="18" charset="0"/>
                          </a:rPr>
                          <m:t>𝑠</m:t>
                        </m:r>
                      </m:sub>
                    </m:sSub>
                  </m:oMath>
                </a14:m>
                <a:r>
                  <a:rPr lang="en-US" dirty="0">
                    <a:latin typeface="Cambria Math" panose="02040503050406030204" pitchFamily="18" charset="0"/>
                    <a:ea typeface="Cambria Math" panose="02040503050406030204" pitchFamily="18" charset="0"/>
                  </a:rPr>
                  <a:t> and </a:t>
                </a:r>
                <a14:m>
                  <m:oMath xmlns:m="http://schemas.openxmlformats.org/officeDocument/2006/math">
                    <m:r>
                      <a:rPr lang="en-US" b="0" i="1" smtClean="0">
                        <a:latin typeface="Cambria Math" panose="02040503050406030204" pitchFamily="18" charset="0"/>
                        <a:ea typeface="Cambria Math" panose="02040503050406030204" pitchFamily="18" charset="0"/>
                      </a:rPr>
                      <m:t>𝑘</m:t>
                    </m:r>
                  </m:oMath>
                </a14:m>
                <a:r>
                  <a:rPr lang="en-US" dirty="0">
                    <a:latin typeface="Cambria Math" panose="02040503050406030204" pitchFamily="18" charset="0"/>
                    <a:ea typeface="Cambria Math" panose="02040503050406030204" pitchFamily="18" charset="0"/>
                  </a:rPr>
                  <a:t>, the relative velocity of the </a:t>
                </a:r>
                <a14:m>
                  <m:oMath xmlns:m="http://schemas.openxmlformats.org/officeDocument/2006/math">
                    <m:r>
                      <a:rPr lang="en-US" i="1">
                        <a:latin typeface="Cambria Math" panose="02040503050406030204" pitchFamily="18" charset="0"/>
                        <a:ea typeface="Cambria Math" panose="02040503050406030204" pitchFamily="18" charset="0"/>
                      </a:rPr>
                      <m:t>𝑄</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𝑄</m:t>
                        </m:r>
                      </m:e>
                    </m:acc>
                    <m:r>
                      <a:rPr lang="en-US" b="0" i="1" smtClean="0">
                        <a:latin typeface="Cambria Math" panose="02040503050406030204" pitchFamily="18" charset="0"/>
                        <a:ea typeface="Cambria Math" panose="02040503050406030204" pitchFamily="18" charset="0"/>
                      </a:rPr>
                      <m:t> </m:t>
                    </m:r>
                  </m:oMath>
                </a14:m>
                <a:r>
                  <a:rPr lang="en-US" dirty="0">
                    <a:latin typeface="Cambria Math" panose="02040503050406030204" pitchFamily="18" charset="0"/>
                    <a:ea typeface="Cambria Math" panose="02040503050406030204" pitchFamily="18" charset="0"/>
                  </a:rPr>
                  <a:t>pair</a:t>
                </a:r>
              </a:p>
              <a:p>
                <a:pPr lvl="1"/>
                <a:r>
                  <a:rPr lang="en-US" dirty="0">
                    <a:latin typeface="Cambria Math" panose="02040503050406030204" pitchFamily="18" charset="0"/>
                    <a:ea typeface="Cambria Math" panose="02040503050406030204" pitchFamily="18" charset="0"/>
                  </a:rPr>
                  <a:t>Include effects due to relative motion of heavy quarks inside quarkonium</a:t>
                </a:r>
              </a:p>
              <a:p>
                <a:pPr lvl="1"/>
                <a:r>
                  <a:rPr lang="en-US" dirty="0">
                    <a:latin typeface="Cambria Math" panose="02040503050406030204" pitchFamily="18" charset="0"/>
                    <a:ea typeface="Cambria Math" panose="02040503050406030204" pitchFamily="18" charset="0"/>
                  </a:rPr>
                  <a:t>Projecting the </a:t>
                </a:r>
                <a14:m>
                  <m:oMath xmlns:m="http://schemas.openxmlformats.org/officeDocument/2006/math">
                    <m:r>
                      <a:rPr lang="en-US" b="0" i="1" smtClean="0">
                        <a:latin typeface="Cambria Math" panose="02040503050406030204" pitchFamily="18" charset="0"/>
                        <a:ea typeface="Cambria Math" panose="02040503050406030204" pitchFamily="18" charset="0"/>
                      </a:rPr>
                      <m:t>𝑄</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𝑄</m:t>
                        </m:r>
                      </m:e>
                    </m:acc>
                  </m:oMath>
                </a14:m>
                <a:r>
                  <a:rPr lang="en-US" dirty="0">
                    <a:latin typeface="Cambria Math" panose="02040503050406030204" pitchFamily="18" charset="0"/>
                    <a:ea typeface="Cambria Math" panose="02040503050406030204" pitchFamily="18" charset="0"/>
                  </a:rPr>
                  <a:t> pair onto the HVM gives the NRQCD long distance matrix elements (LDMEs)</a:t>
                </a:r>
              </a:p>
            </p:txBody>
          </p:sp>
        </mc:Choice>
        <mc:Fallback>
          <p:sp>
            <p:nvSpPr>
              <p:cNvPr id="3" name="Content Placeholder 2">
                <a:extLst>
                  <a:ext uri="{FF2B5EF4-FFF2-40B4-BE49-F238E27FC236}">
                    <a16:creationId xmlns:a16="http://schemas.microsoft.com/office/drawing/2014/main" id="{F27ADD59-6747-1B7A-DC80-A7EC4D937780}"/>
                  </a:ext>
                </a:extLst>
              </p:cNvPr>
              <p:cNvSpPr>
                <a:spLocks noGrp="1" noRot="1" noChangeAspect="1" noMove="1" noResize="1" noEditPoints="1" noAdjustHandles="1" noChangeArrowheads="1" noChangeShapeType="1" noTextEdit="1"/>
              </p:cNvSpPr>
              <p:nvPr>
                <p:ph idx="1"/>
              </p:nvPr>
            </p:nvSpPr>
            <p:spPr>
              <a:xfrm>
                <a:off x="6096000" y="1825625"/>
                <a:ext cx="5257800" cy="4351338"/>
              </a:xfrm>
              <a:blipFill>
                <a:blip r:embed="rId3"/>
                <a:stretch>
                  <a:fillRect l="-2169" t="-232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BCDD4CB-6B98-6E16-4254-25FF64B78436}"/>
              </a:ext>
            </a:extLst>
          </p:cNvPr>
          <p:cNvSpPr>
            <a:spLocks noGrp="1"/>
          </p:cNvSpPr>
          <p:nvPr>
            <p:ph type="sldNum" sz="quarter" idx="12"/>
          </p:nvPr>
        </p:nvSpPr>
        <p:spPr/>
        <p:txBody>
          <a:bodyPr/>
          <a:lstStyle/>
          <a:p>
            <a:fld id="{D2EFEDA6-2F81-804A-B5E6-66C42CE7D3B0}" type="slidenum">
              <a:rPr lang="en-US" smtClean="0"/>
              <a:t>7</a:t>
            </a:fld>
            <a:endParaRPr lang="en-US"/>
          </a:p>
        </p:txBody>
      </p:sp>
      <p:pic>
        <p:nvPicPr>
          <p:cNvPr id="6" name="Picture 5">
            <a:extLst>
              <a:ext uri="{FF2B5EF4-FFF2-40B4-BE49-F238E27FC236}">
                <a16:creationId xmlns:a16="http://schemas.microsoft.com/office/drawing/2014/main" id="{3975F9A2-919D-0FE9-FA86-F0465B436D44}"/>
              </a:ext>
            </a:extLst>
          </p:cNvPr>
          <p:cNvPicPr>
            <a:picLocks noChangeAspect="1"/>
          </p:cNvPicPr>
          <p:nvPr/>
        </p:nvPicPr>
        <p:blipFill>
          <a:blip r:embed="rId4"/>
          <a:stretch>
            <a:fillRect/>
          </a:stretch>
        </p:blipFill>
        <p:spPr>
          <a:xfrm>
            <a:off x="368300" y="1606169"/>
            <a:ext cx="5425976" cy="3530601"/>
          </a:xfrm>
          <a:prstGeom prst="rect">
            <a:avLst/>
          </a:prstGeom>
        </p:spPr>
      </p:pic>
      <p:sp>
        <p:nvSpPr>
          <p:cNvPr id="5" name="Footer Placeholder 4">
            <a:extLst>
              <a:ext uri="{FF2B5EF4-FFF2-40B4-BE49-F238E27FC236}">
                <a16:creationId xmlns:a16="http://schemas.microsoft.com/office/drawing/2014/main" id="{1780EA12-C5C4-5691-EEF3-50036282D3F1}"/>
              </a:ext>
            </a:extLst>
          </p:cNvPr>
          <p:cNvSpPr>
            <a:spLocks noGrp="1"/>
          </p:cNvSpPr>
          <p:nvPr>
            <p:ph type="ftr" sz="quarter" idx="11"/>
          </p:nvPr>
        </p:nvSpPr>
        <p:spPr/>
        <p:txBody>
          <a:bodyPr/>
          <a:lstStyle/>
          <a:p>
            <a:r>
              <a:rPr lang="en-US"/>
              <a:t>Sarah K. Blask | QGT Collaboration | SCET 2026</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02C42D4B-D130-A6CF-47B6-3171E6E395A5}"/>
                  </a:ext>
                </a:extLst>
              </p:cNvPr>
              <p:cNvSpPr txBox="1"/>
              <p:nvPr/>
            </p:nvSpPr>
            <p:spPr>
              <a:xfrm>
                <a:off x="1442249" y="4878354"/>
                <a:ext cx="3278077" cy="1477328"/>
              </a:xfrm>
              <a:prstGeom prst="rect">
                <a:avLst/>
              </a:prstGeom>
              <a:noFill/>
            </p:spPr>
            <p:txBody>
              <a:bodyPr wrap="none" rtlCol="0">
                <a:spAutoFit/>
              </a:bodyPr>
              <a:lstStyle/>
              <a:p>
                <a:pPr algn="ctr"/>
                <a14:m>
                  <m:oMath xmlns:m="http://schemas.openxmlformats.org/officeDocument/2006/math">
                    <m: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t>𝑝</m:t>
                    </m:r>
                  </m:oMath>
                </a14:m>
                <a:r>
                  <a:rPr lang="en-US" dirty="0">
                    <a:solidFill>
                      <a:schemeClr val="accent5">
                        <a:lumMod val="60000"/>
                        <a:lumOff val="40000"/>
                      </a:schemeClr>
                    </a:solidFill>
                    <a:latin typeface="Cambria Math" panose="02040503050406030204" pitchFamily="18" charset="0"/>
                    <a:ea typeface="Cambria Math" panose="02040503050406030204" pitchFamily="18" charset="0"/>
                  </a:rPr>
                  <a:t> : incoming nucleon</a:t>
                </a:r>
              </a:p>
              <a:p>
                <a:pPr algn="ctr"/>
                <a14:m>
                  <m:oMath xmlns:m="http://schemas.openxmlformats.org/officeDocument/2006/math">
                    <m: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t>𝑝</m:t>
                    </m:r>
                    <m: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t>′</m:t>
                    </m:r>
                  </m:oMath>
                </a14:m>
                <a:r>
                  <a:rPr lang="en-US" dirty="0">
                    <a:solidFill>
                      <a:schemeClr val="accent5">
                        <a:lumMod val="60000"/>
                        <a:lumOff val="40000"/>
                      </a:schemeClr>
                    </a:solidFill>
                    <a:latin typeface="Cambria Math" panose="02040503050406030204" pitchFamily="18" charset="0"/>
                    <a:ea typeface="Cambria Math" panose="02040503050406030204" pitchFamily="18" charset="0"/>
                  </a:rPr>
                  <a:t> : outgoing nucleon</a:t>
                </a:r>
              </a:p>
              <a:p>
                <a:pPr algn="ctr"/>
                <a14:m>
                  <m:oMath xmlns:m="http://schemas.openxmlformats.org/officeDocument/2006/math">
                    <m:sSub>
                      <m:sSubPr>
                        <m:ctrlP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ctrlPr>
                      </m:sSubPr>
                      <m:e>
                        <m: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t>𝑝</m:t>
                        </m:r>
                      </m:e>
                      <m:sub>
                        <m: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t>1</m:t>
                        </m:r>
                      </m:sub>
                    </m:sSub>
                    <m: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t>, </m:t>
                    </m:r>
                    <m:sSub>
                      <m:sSubPr>
                        <m:ctrlP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ctrlPr>
                      </m:sSubPr>
                      <m:e>
                        <m: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t>𝑝</m:t>
                        </m:r>
                      </m:e>
                      <m:sub>
                        <m: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t>2</m:t>
                        </m:r>
                      </m:sub>
                    </m:sSub>
                  </m:oMath>
                </a14:m>
                <a:r>
                  <a:rPr lang="en-US" dirty="0">
                    <a:solidFill>
                      <a:schemeClr val="accent5">
                        <a:lumMod val="60000"/>
                        <a:lumOff val="40000"/>
                      </a:schemeClr>
                    </a:solidFill>
                    <a:latin typeface="Cambria Math" panose="02040503050406030204" pitchFamily="18" charset="0"/>
                    <a:ea typeface="Cambria Math" panose="02040503050406030204" pitchFamily="18" charset="0"/>
                  </a:rPr>
                  <a:t> : exchange partons</a:t>
                </a:r>
              </a:p>
              <a:p>
                <a:pPr algn="ctr"/>
                <a14:m>
                  <m:oMath xmlns:m="http://schemas.openxmlformats.org/officeDocument/2006/math">
                    <m: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t>𝑞</m:t>
                    </m:r>
                  </m:oMath>
                </a14:m>
                <a:r>
                  <a:rPr lang="en-US" dirty="0">
                    <a:solidFill>
                      <a:schemeClr val="accent5">
                        <a:lumMod val="60000"/>
                        <a:lumOff val="40000"/>
                      </a:schemeClr>
                    </a:solidFill>
                    <a:latin typeface="Cambria Math" panose="02040503050406030204" pitchFamily="18" charset="0"/>
                    <a:ea typeface="Cambria Math" panose="02040503050406030204" pitchFamily="18" charset="0"/>
                  </a:rPr>
                  <a:t> : photon</a:t>
                </a:r>
              </a:p>
              <a:p>
                <a:pPr algn="ctr"/>
                <a14:m>
                  <m:oMath xmlns:m="http://schemas.openxmlformats.org/officeDocument/2006/math">
                    <m:sSub>
                      <m:sSubPr>
                        <m:ctrlP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ctrlPr>
                      </m:sSubPr>
                      <m:e>
                        <m: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t>𝑃</m:t>
                        </m:r>
                      </m:e>
                      <m:sub>
                        <m:r>
                          <a:rPr lang="en-US" b="0" i="1" smtClean="0">
                            <a:solidFill>
                              <a:schemeClr val="accent5">
                                <a:lumMod val="60000"/>
                                <a:lumOff val="40000"/>
                              </a:schemeClr>
                            </a:solidFill>
                            <a:latin typeface="Cambria Math" panose="02040503050406030204" pitchFamily="18" charset="0"/>
                            <a:ea typeface="Cambria Math" panose="02040503050406030204" pitchFamily="18" charset="0"/>
                          </a:rPr>
                          <m:t>𝑉</m:t>
                        </m:r>
                      </m:sub>
                    </m:sSub>
                  </m:oMath>
                </a14:m>
                <a:r>
                  <a:rPr lang="en-US" dirty="0">
                    <a:solidFill>
                      <a:schemeClr val="accent5">
                        <a:lumMod val="60000"/>
                        <a:lumOff val="40000"/>
                      </a:schemeClr>
                    </a:solidFill>
                    <a:latin typeface="Cambria Math" panose="02040503050406030204" pitchFamily="18" charset="0"/>
                    <a:ea typeface="Cambria Math" panose="02040503050406030204" pitchFamily="18" charset="0"/>
                  </a:rPr>
                  <a:t> : heavy vector meson (HVM)</a:t>
                </a:r>
              </a:p>
            </p:txBody>
          </p:sp>
        </mc:Choice>
        <mc:Fallback>
          <p:sp>
            <p:nvSpPr>
              <p:cNvPr id="8" name="TextBox 7">
                <a:extLst>
                  <a:ext uri="{FF2B5EF4-FFF2-40B4-BE49-F238E27FC236}">
                    <a16:creationId xmlns:a16="http://schemas.microsoft.com/office/drawing/2014/main" id="{02C42D4B-D130-A6CF-47B6-3171E6E395A5}"/>
                  </a:ext>
                </a:extLst>
              </p:cNvPr>
              <p:cNvSpPr txBox="1">
                <a:spLocks noRot="1" noChangeAspect="1" noMove="1" noResize="1" noEditPoints="1" noAdjustHandles="1" noChangeArrowheads="1" noChangeShapeType="1" noTextEdit="1"/>
              </p:cNvSpPr>
              <p:nvPr/>
            </p:nvSpPr>
            <p:spPr>
              <a:xfrm>
                <a:off x="1442249" y="4878354"/>
                <a:ext cx="3278077" cy="1477328"/>
              </a:xfrm>
              <a:prstGeom prst="rect">
                <a:avLst/>
              </a:prstGeom>
              <a:blipFill>
                <a:blip r:embed="rId5"/>
                <a:stretch>
                  <a:fillRect t="-1709" r="-1158" b="-5128"/>
                </a:stretch>
              </a:blipFill>
            </p:spPr>
            <p:txBody>
              <a:bodyPr/>
              <a:lstStyle/>
              <a:p>
                <a:r>
                  <a:rPr lang="en-US">
                    <a:noFill/>
                  </a:rPr>
                  <a:t> </a:t>
                </a:r>
              </a:p>
            </p:txBody>
          </p:sp>
        </mc:Fallback>
      </mc:AlternateContent>
    </p:spTree>
    <p:extLst>
      <p:ext uri="{BB962C8B-B14F-4D97-AF65-F5344CB8AC3E}">
        <p14:creationId xmlns:p14="http://schemas.microsoft.com/office/powerpoint/2010/main" val="1708823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1C4CD-0D55-52A5-831F-3C56E26286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AA85DE-4595-DD0C-0845-97C716AF1652}"/>
              </a:ext>
            </a:extLst>
          </p:cNvPr>
          <p:cNvSpPr>
            <a:spLocks noGrp="1"/>
          </p:cNvSpPr>
          <p:nvPr>
            <p:ph type="title"/>
          </p:nvPr>
        </p:nvSpPr>
        <p:spPr/>
        <p:txBody>
          <a:bodyPr/>
          <a:lstStyle/>
          <a:p>
            <a:r>
              <a:rPr lang="en-US" b="1" dirty="0">
                <a:solidFill>
                  <a:schemeClr val="tx1">
                    <a:lumMod val="50000"/>
                    <a:lumOff val="50000"/>
                  </a:schemeClr>
                </a:solidFill>
                <a:latin typeface="Cambria Math" panose="02040503050406030204" pitchFamily="18" charset="0"/>
                <a:ea typeface="Cambria Math" panose="02040503050406030204" pitchFamily="18" charset="0"/>
              </a:rPr>
              <a:t>NRQCD Framework	</a:t>
            </a:r>
          </a:p>
        </p:txBody>
      </p:sp>
      <p:sp>
        <p:nvSpPr>
          <p:cNvPr id="3" name="Content Placeholder 2">
            <a:extLst>
              <a:ext uri="{FF2B5EF4-FFF2-40B4-BE49-F238E27FC236}">
                <a16:creationId xmlns:a16="http://schemas.microsoft.com/office/drawing/2014/main" id="{2C526AC9-9A37-57E1-CD31-445ECF490044}"/>
              </a:ext>
            </a:extLst>
          </p:cNvPr>
          <p:cNvSpPr>
            <a:spLocks noGrp="1"/>
          </p:cNvSpPr>
          <p:nvPr>
            <p:ph idx="1"/>
          </p:nvPr>
        </p:nvSpPr>
        <p:spPr>
          <a:xfrm>
            <a:off x="6096000" y="1825625"/>
            <a:ext cx="5257800" cy="4351338"/>
          </a:xfrm>
        </p:spPr>
        <p:txBody>
          <a:bodyPr>
            <a:normAutofit/>
          </a:bodyPr>
          <a:lstStyle/>
          <a:p>
            <a:r>
              <a:rPr lang="en-US" dirty="0">
                <a:latin typeface="Cambria Math" panose="02040503050406030204" pitchFamily="18" charset="0"/>
                <a:ea typeface="Cambria Math" panose="02040503050406030204" pitchFamily="18" charset="0"/>
              </a:rPr>
              <a:t>Using NRQCD and collinear expansion, amplitude can be factorized into:</a:t>
            </a:r>
          </a:p>
          <a:p>
            <a:pPr lvl="1"/>
            <a:r>
              <a:rPr lang="en-US" dirty="0">
                <a:latin typeface="Cambria Math" panose="02040503050406030204" pitchFamily="18" charset="0"/>
                <a:ea typeface="Cambria Math" panose="02040503050406030204" pitchFamily="18" charset="0"/>
              </a:rPr>
              <a:t>Short-distance hard matching coefficient</a:t>
            </a:r>
          </a:p>
          <a:p>
            <a:pPr lvl="1"/>
            <a:r>
              <a:rPr lang="en-US" dirty="0">
                <a:latin typeface="Cambria Math" panose="02040503050406030204" pitchFamily="18" charset="0"/>
                <a:ea typeface="Cambria Math" panose="02040503050406030204" pitchFamily="18" charset="0"/>
              </a:rPr>
              <a:t>Long-distance matrix element (LDME)</a:t>
            </a:r>
          </a:p>
          <a:p>
            <a:pPr lvl="1"/>
            <a:r>
              <a:rPr lang="en-US" dirty="0">
                <a:latin typeface="Cambria Math" panose="02040503050406030204" pitchFamily="18" charset="0"/>
                <a:ea typeface="Cambria Math" panose="02040503050406030204" pitchFamily="18" charset="0"/>
              </a:rPr>
              <a:t>Gluon GPD</a:t>
            </a:r>
          </a:p>
        </p:txBody>
      </p:sp>
      <p:sp>
        <p:nvSpPr>
          <p:cNvPr id="4" name="Slide Number Placeholder 3">
            <a:extLst>
              <a:ext uri="{FF2B5EF4-FFF2-40B4-BE49-F238E27FC236}">
                <a16:creationId xmlns:a16="http://schemas.microsoft.com/office/drawing/2014/main" id="{ABA8FA94-335E-C733-46F8-838CF6EACC4E}"/>
              </a:ext>
            </a:extLst>
          </p:cNvPr>
          <p:cNvSpPr>
            <a:spLocks noGrp="1"/>
          </p:cNvSpPr>
          <p:nvPr>
            <p:ph type="sldNum" sz="quarter" idx="12"/>
          </p:nvPr>
        </p:nvSpPr>
        <p:spPr/>
        <p:txBody>
          <a:bodyPr/>
          <a:lstStyle/>
          <a:p>
            <a:fld id="{D2EFEDA6-2F81-804A-B5E6-66C42CE7D3B0}" type="slidenum">
              <a:rPr lang="en-US" smtClean="0"/>
              <a:t>8</a:t>
            </a:fld>
            <a:endParaRPr lang="en-US"/>
          </a:p>
        </p:txBody>
      </p:sp>
      <p:pic>
        <p:nvPicPr>
          <p:cNvPr id="6" name="Picture 5">
            <a:extLst>
              <a:ext uri="{FF2B5EF4-FFF2-40B4-BE49-F238E27FC236}">
                <a16:creationId xmlns:a16="http://schemas.microsoft.com/office/drawing/2014/main" id="{0D1317E1-1678-726A-A8E0-52D4EF26A618}"/>
              </a:ext>
            </a:extLst>
          </p:cNvPr>
          <p:cNvPicPr>
            <a:picLocks noChangeAspect="1"/>
          </p:cNvPicPr>
          <p:nvPr/>
        </p:nvPicPr>
        <p:blipFill>
          <a:blip r:embed="rId3"/>
          <a:stretch>
            <a:fillRect/>
          </a:stretch>
        </p:blipFill>
        <p:spPr>
          <a:xfrm>
            <a:off x="368300" y="1606169"/>
            <a:ext cx="5425976" cy="3530601"/>
          </a:xfrm>
          <a:prstGeom prst="rect">
            <a:avLst/>
          </a:prstGeom>
        </p:spPr>
      </p:pic>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712FE5AB-CA14-EB39-6696-C36A52C57D32}"/>
                  </a:ext>
                </a:extLst>
              </p:cNvPr>
              <p:cNvSpPr txBox="1"/>
              <p:nvPr/>
            </p:nvSpPr>
            <p:spPr>
              <a:xfrm>
                <a:off x="349289" y="5527992"/>
                <a:ext cx="10889974" cy="492443"/>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ea typeface="Cambria Math" panose="02040503050406030204" pitchFamily="18" charset="0"/>
                        </a:rPr>
                        <m:t>ℳ</m:t>
                      </m:r>
                      <m:r>
                        <a:rPr lang="en-US" sz="3200" b="0" i="1" smtClean="0">
                          <a:latin typeface="Cambria Math" panose="02040503050406030204" pitchFamily="18" charset="0"/>
                          <a:ea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𝐶</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𝑥</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𝜉</m:t>
                          </m:r>
                        </m:e>
                      </m:d>
                      <m:d>
                        <m:dPr>
                          <m:begChr m:val="⟨"/>
                          <m:endChr m:val="⟩"/>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0</m:t>
                          </m:r>
                          <m:d>
                            <m:dPr>
                              <m:begChr m:val="|"/>
                              <m:endChr m:val="|"/>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𝒪</m:t>
                              </m:r>
                              <m:d>
                                <m:dPr>
                                  <m:ctrlPr>
                                    <a:rPr lang="en-US" sz="3200" b="0" i="1" smtClean="0">
                                      <a:latin typeface="Cambria Math" panose="02040503050406030204" pitchFamily="18" charset="0"/>
                                      <a:ea typeface="Cambria Math" panose="02040503050406030204" pitchFamily="18" charset="0"/>
                                    </a:rPr>
                                  </m:ctrlPr>
                                </m:dPr>
                                <m:e>
                                  <m:r>
                                    <a:rPr lang="en-US" sz="3200" b="0" i="1" baseline="30000" smtClean="0">
                                      <a:latin typeface="Cambria Math" panose="02040503050406030204" pitchFamily="18" charset="0"/>
                                      <a:ea typeface="Cambria Math" panose="02040503050406030204" pitchFamily="18" charset="0"/>
                                    </a:rPr>
                                    <m:t>3</m:t>
                                  </m:r>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𝑆</m:t>
                                      </m:r>
                                    </m:e>
                                    <m:sub>
                                      <m:r>
                                        <a:rPr lang="en-US" sz="3200" b="0" i="1" smtClean="0">
                                          <a:latin typeface="Cambria Math" panose="02040503050406030204" pitchFamily="18" charset="0"/>
                                          <a:ea typeface="Cambria Math" panose="02040503050406030204" pitchFamily="18" charset="0"/>
                                        </a:rPr>
                                        <m:t>1</m:t>
                                      </m:r>
                                    </m:sub>
                                  </m:sSub>
                                </m:e>
                              </m:d>
                            </m:e>
                          </m:d>
                          <m:r>
                            <a:rPr lang="en-US" sz="3200" b="0" i="1" smtClean="0">
                              <a:latin typeface="Cambria Math" panose="02040503050406030204" pitchFamily="18" charset="0"/>
                              <a:ea typeface="Cambria Math" panose="02040503050406030204" pitchFamily="18" charset="0"/>
                            </a:rPr>
                            <m:t>𝑉</m:t>
                          </m:r>
                        </m:e>
                      </m:d>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𝐺</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𝑥</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𝜉</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𝑡</m:t>
                      </m:r>
                      <m:r>
                        <a:rPr lang="en-US" sz="3200" b="0" i="1" smtClean="0">
                          <a:latin typeface="Cambria Math" panose="02040503050406030204" pitchFamily="18" charset="0"/>
                          <a:ea typeface="Cambria Math" panose="02040503050406030204" pitchFamily="18" charset="0"/>
                        </a:rPr>
                        <m:t>)</m:t>
                      </m:r>
                    </m:oMath>
                  </m:oMathPara>
                </a14:m>
                <a:endParaRPr lang="en-US" sz="3200" dirty="0"/>
              </a:p>
            </p:txBody>
          </p:sp>
        </mc:Choice>
        <mc:Fallback>
          <p:sp>
            <p:nvSpPr>
              <p:cNvPr id="5" name="TextBox 4">
                <a:extLst>
                  <a:ext uri="{FF2B5EF4-FFF2-40B4-BE49-F238E27FC236}">
                    <a16:creationId xmlns:a16="http://schemas.microsoft.com/office/drawing/2014/main" id="{712FE5AB-CA14-EB39-6696-C36A52C57D32}"/>
                  </a:ext>
                </a:extLst>
              </p:cNvPr>
              <p:cNvSpPr txBox="1">
                <a:spLocks noRot="1" noChangeAspect="1" noMove="1" noResize="1" noEditPoints="1" noAdjustHandles="1" noChangeArrowheads="1" noChangeShapeType="1" noTextEdit="1"/>
              </p:cNvSpPr>
              <p:nvPr/>
            </p:nvSpPr>
            <p:spPr>
              <a:xfrm>
                <a:off x="349289" y="5527992"/>
                <a:ext cx="10889974" cy="492443"/>
              </a:xfrm>
              <a:prstGeom prst="rect">
                <a:avLst/>
              </a:prstGeom>
              <a:blipFill>
                <a:blip r:embed="rId4"/>
                <a:stretch>
                  <a:fillRect t="-7500" b="-35000"/>
                </a:stretch>
              </a:blipFill>
            </p:spPr>
            <p:txBody>
              <a:bodyPr/>
              <a:lstStyle/>
              <a:p>
                <a:r>
                  <a:rPr lang="en-US">
                    <a:noFill/>
                  </a:rPr>
                  <a:t> </a:t>
                </a:r>
              </a:p>
            </p:txBody>
          </p:sp>
        </mc:Fallback>
      </mc:AlternateContent>
      <p:sp>
        <p:nvSpPr>
          <p:cNvPr id="8" name="Footer Placeholder 7">
            <a:extLst>
              <a:ext uri="{FF2B5EF4-FFF2-40B4-BE49-F238E27FC236}">
                <a16:creationId xmlns:a16="http://schemas.microsoft.com/office/drawing/2014/main" id="{40AE3057-8926-1D93-CEFB-A88A154D08E5}"/>
              </a:ext>
            </a:extLst>
          </p:cNvPr>
          <p:cNvSpPr>
            <a:spLocks noGrp="1"/>
          </p:cNvSpPr>
          <p:nvPr>
            <p:ph type="ftr" sz="quarter" idx="11"/>
          </p:nvPr>
        </p:nvSpPr>
        <p:spPr/>
        <p:txBody>
          <a:bodyPr/>
          <a:lstStyle/>
          <a:p>
            <a:r>
              <a:rPr lang="en-US"/>
              <a:t>Sarah K. Blask | QGT Collaboration | SCET 2026</a:t>
            </a:r>
          </a:p>
        </p:txBody>
      </p:sp>
    </p:spTree>
    <p:extLst>
      <p:ext uri="{BB962C8B-B14F-4D97-AF65-F5344CB8AC3E}">
        <p14:creationId xmlns:p14="http://schemas.microsoft.com/office/powerpoint/2010/main" val="1341914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43F39-B197-FF26-A4EE-13A9C9B2E4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FA8E40-773D-F19F-CCF4-BE5599212193}"/>
              </a:ext>
            </a:extLst>
          </p:cNvPr>
          <p:cNvSpPr>
            <a:spLocks noGrp="1"/>
          </p:cNvSpPr>
          <p:nvPr>
            <p:ph type="title"/>
          </p:nvPr>
        </p:nvSpPr>
        <p:spPr/>
        <p:txBody>
          <a:bodyPr/>
          <a:lstStyle/>
          <a:p>
            <a:r>
              <a:rPr lang="en-US" b="1" dirty="0">
                <a:solidFill>
                  <a:schemeClr val="tx1">
                    <a:lumMod val="50000"/>
                    <a:lumOff val="50000"/>
                  </a:schemeClr>
                </a:solidFill>
                <a:latin typeface="Cambria Math" panose="02040503050406030204" pitchFamily="18" charset="0"/>
                <a:ea typeface="Cambria Math" panose="02040503050406030204" pitchFamily="18" charset="0"/>
              </a:rPr>
              <a:t>NRQCD Framework	</a:t>
            </a:r>
          </a:p>
        </p:txBody>
      </p:sp>
      <p:sp>
        <p:nvSpPr>
          <p:cNvPr id="3" name="Content Placeholder 2">
            <a:extLst>
              <a:ext uri="{FF2B5EF4-FFF2-40B4-BE49-F238E27FC236}">
                <a16:creationId xmlns:a16="http://schemas.microsoft.com/office/drawing/2014/main" id="{B4149A7F-D52B-91F1-3C98-C9D7595AB25F}"/>
              </a:ext>
            </a:extLst>
          </p:cNvPr>
          <p:cNvSpPr>
            <a:spLocks noGrp="1"/>
          </p:cNvSpPr>
          <p:nvPr>
            <p:ph idx="1"/>
          </p:nvPr>
        </p:nvSpPr>
        <p:spPr>
          <a:xfrm>
            <a:off x="6096000" y="1825625"/>
            <a:ext cx="5257800" cy="4351338"/>
          </a:xfrm>
        </p:spPr>
        <p:txBody>
          <a:bodyPr>
            <a:normAutofit/>
          </a:bodyPr>
          <a:lstStyle/>
          <a:p>
            <a:r>
              <a:rPr lang="en-US" dirty="0">
                <a:latin typeface="Cambria Math" panose="02040503050406030204" pitchFamily="18" charset="0"/>
                <a:ea typeface="Cambria Math" panose="02040503050406030204" pitchFamily="18" charset="0"/>
              </a:rPr>
              <a:t>Using NRQCD and collinear expansion, amplitude can be factorized into:</a:t>
            </a:r>
          </a:p>
          <a:p>
            <a:pPr lvl="1"/>
            <a:r>
              <a:rPr lang="en-US" b="1" dirty="0">
                <a:solidFill>
                  <a:schemeClr val="accent5">
                    <a:lumMod val="60000"/>
                    <a:lumOff val="40000"/>
                  </a:schemeClr>
                </a:solidFill>
                <a:latin typeface="Cambria Math" panose="02040503050406030204" pitchFamily="18" charset="0"/>
                <a:ea typeface="Cambria Math" panose="02040503050406030204" pitchFamily="18" charset="0"/>
              </a:rPr>
              <a:t>Short-distance hard matching coefficient</a:t>
            </a:r>
          </a:p>
          <a:p>
            <a:pPr lvl="1"/>
            <a:r>
              <a:rPr lang="en-US" dirty="0">
                <a:latin typeface="Cambria Math" panose="02040503050406030204" pitchFamily="18" charset="0"/>
                <a:ea typeface="Cambria Math" panose="02040503050406030204" pitchFamily="18" charset="0"/>
              </a:rPr>
              <a:t>NRQCD long-distance matrix element (LDME)</a:t>
            </a:r>
          </a:p>
          <a:p>
            <a:pPr lvl="1"/>
            <a:r>
              <a:rPr lang="en-US" dirty="0">
                <a:latin typeface="Cambria Math" panose="02040503050406030204" pitchFamily="18" charset="0"/>
                <a:ea typeface="Cambria Math" panose="02040503050406030204" pitchFamily="18" charset="0"/>
              </a:rPr>
              <a:t>Gluon GPD</a:t>
            </a:r>
          </a:p>
        </p:txBody>
      </p:sp>
      <p:sp>
        <p:nvSpPr>
          <p:cNvPr id="4" name="Slide Number Placeholder 3">
            <a:extLst>
              <a:ext uri="{FF2B5EF4-FFF2-40B4-BE49-F238E27FC236}">
                <a16:creationId xmlns:a16="http://schemas.microsoft.com/office/drawing/2014/main" id="{408EF40A-755C-7796-7C7D-906E78D4217D}"/>
              </a:ext>
            </a:extLst>
          </p:cNvPr>
          <p:cNvSpPr>
            <a:spLocks noGrp="1"/>
          </p:cNvSpPr>
          <p:nvPr>
            <p:ph type="sldNum" sz="quarter" idx="12"/>
          </p:nvPr>
        </p:nvSpPr>
        <p:spPr/>
        <p:txBody>
          <a:bodyPr/>
          <a:lstStyle/>
          <a:p>
            <a:fld id="{D2EFEDA6-2F81-804A-B5E6-66C42CE7D3B0}" type="slidenum">
              <a:rPr lang="en-US" smtClean="0"/>
              <a:t>9</a:t>
            </a:fld>
            <a:endParaRPr lang="en-US"/>
          </a:p>
        </p:txBody>
      </p:sp>
      <p:pic>
        <p:nvPicPr>
          <p:cNvPr id="6" name="Picture 5">
            <a:extLst>
              <a:ext uri="{FF2B5EF4-FFF2-40B4-BE49-F238E27FC236}">
                <a16:creationId xmlns:a16="http://schemas.microsoft.com/office/drawing/2014/main" id="{01579EAF-F2C6-41FB-02A6-34D8E9394C99}"/>
              </a:ext>
            </a:extLst>
          </p:cNvPr>
          <p:cNvPicPr>
            <a:picLocks noChangeAspect="1"/>
          </p:cNvPicPr>
          <p:nvPr/>
        </p:nvPicPr>
        <p:blipFill>
          <a:blip r:embed="rId3"/>
          <a:stretch>
            <a:fillRect/>
          </a:stretch>
        </p:blipFill>
        <p:spPr>
          <a:xfrm>
            <a:off x="368300" y="1606169"/>
            <a:ext cx="5425976" cy="3530601"/>
          </a:xfrm>
          <a:prstGeom prst="rect">
            <a:avLst/>
          </a:prstGeom>
        </p:spPr>
      </p:pic>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50C83E06-9D0B-0C3E-E86E-630684F817E3}"/>
                  </a:ext>
                </a:extLst>
              </p:cNvPr>
              <p:cNvSpPr txBox="1"/>
              <p:nvPr/>
            </p:nvSpPr>
            <p:spPr>
              <a:xfrm>
                <a:off x="349289" y="5527992"/>
                <a:ext cx="10889974"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ea typeface="Cambria Math" panose="02040503050406030204" pitchFamily="18" charset="0"/>
                        </a:rPr>
                        <m:t>ℳ</m:t>
                      </m:r>
                      <m:r>
                        <a:rPr lang="en-US" sz="3200" b="0" i="1" smtClean="0">
                          <a:latin typeface="Cambria Math" panose="02040503050406030204" pitchFamily="18" charset="0"/>
                          <a:ea typeface="Cambria Math" panose="02040503050406030204" pitchFamily="18" charset="0"/>
                        </a:rPr>
                        <m:t>~ </m:t>
                      </m:r>
                      <m:r>
                        <a:rPr lang="en-US" sz="3200" b="0" i="1" smtClean="0">
                          <a:solidFill>
                            <a:schemeClr val="accent5">
                              <a:lumMod val="60000"/>
                              <a:lumOff val="40000"/>
                            </a:schemeClr>
                          </a:solidFill>
                          <a:latin typeface="Cambria Math" panose="02040503050406030204" pitchFamily="18" charset="0"/>
                          <a:ea typeface="Cambria Math" panose="02040503050406030204" pitchFamily="18" charset="0"/>
                        </a:rPr>
                        <m:t>𝐶</m:t>
                      </m:r>
                      <m:d>
                        <m:dPr>
                          <m:ctrlPr>
                            <a:rPr lang="en-US" sz="3200" b="0" i="1" smtClean="0">
                              <a:solidFill>
                                <a:schemeClr val="accent5">
                                  <a:lumMod val="60000"/>
                                  <a:lumOff val="40000"/>
                                </a:schemeClr>
                              </a:solidFill>
                              <a:latin typeface="Cambria Math" panose="02040503050406030204" pitchFamily="18" charset="0"/>
                              <a:ea typeface="Cambria Math" panose="02040503050406030204" pitchFamily="18" charset="0"/>
                            </a:rPr>
                          </m:ctrlPr>
                        </m:dPr>
                        <m:e>
                          <m:r>
                            <a:rPr lang="en-US" sz="3200" b="0" i="1" smtClean="0">
                              <a:solidFill>
                                <a:schemeClr val="accent5">
                                  <a:lumMod val="60000"/>
                                  <a:lumOff val="40000"/>
                                </a:schemeClr>
                              </a:solidFill>
                              <a:latin typeface="Cambria Math" panose="02040503050406030204" pitchFamily="18" charset="0"/>
                              <a:ea typeface="Cambria Math" panose="02040503050406030204" pitchFamily="18" charset="0"/>
                            </a:rPr>
                            <m:t>𝑥</m:t>
                          </m:r>
                          <m:r>
                            <a:rPr lang="en-US" sz="3200" b="0" i="1" smtClean="0">
                              <a:solidFill>
                                <a:schemeClr val="accent5">
                                  <a:lumMod val="60000"/>
                                  <a:lumOff val="40000"/>
                                </a:schemeClr>
                              </a:solidFill>
                              <a:latin typeface="Cambria Math" panose="02040503050406030204" pitchFamily="18" charset="0"/>
                              <a:ea typeface="Cambria Math" panose="02040503050406030204" pitchFamily="18" charset="0"/>
                            </a:rPr>
                            <m:t>,</m:t>
                          </m:r>
                          <m:r>
                            <a:rPr lang="en-US" sz="3200" b="0" i="1" smtClean="0">
                              <a:solidFill>
                                <a:schemeClr val="accent5">
                                  <a:lumMod val="60000"/>
                                  <a:lumOff val="40000"/>
                                </a:schemeClr>
                              </a:solidFill>
                              <a:latin typeface="Cambria Math" panose="02040503050406030204" pitchFamily="18" charset="0"/>
                              <a:ea typeface="Cambria Math" panose="02040503050406030204" pitchFamily="18" charset="0"/>
                            </a:rPr>
                            <m:t>𝜉</m:t>
                          </m:r>
                        </m:e>
                      </m:d>
                      <m:d>
                        <m:dPr>
                          <m:begChr m:val="⟨"/>
                          <m:endChr m:val="⟩"/>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0</m:t>
                          </m:r>
                          <m:d>
                            <m:dPr>
                              <m:begChr m:val="|"/>
                              <m:endChr m:val="|"/>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𝒪</m:t>
                              </m:r>
                              <m:d>
                                <m:dPr>
                                  <m:ctrlPr>
                                    <a:rPr lang="en-US" sz="3200" b="0" i="1" smtClean="0">
                                      <a:latin typeface="Cambria Math" panose="02040503050406030204" pitchFamily="18" charset="0"/>
                                      <a:ea typeface="Cambria Math" panose="02040503050406030204" pitchFamily="18" charset="0"/>
                                    </a:rPr>
                                  </m:ctrlPr>
                                </m:dPr>
                                <m:e>
                                  <m:r>
                                    <a:rPr lang="en-US" sz="3200" b="0" i="1" baseline="30000" smtClean="0">
                                      <a:latin typeface="Cambria Math" panose="02040503050406030204" pitchFamily="18" charset="0"/>
                                      <a:ea typeface="Cambria Math" panose="02040503050406030204" pitchFamily="18" charset="0"/>
                                    </a:rPr>
                                    <m:t>3</m:t>
                                  </m:r>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𝑆</m:t>
                                      </m:r>
                                    </m:e>
                                    <m:sub>
                                      <m:r>
                                        <a:rPr lang="en-US" sz="3200" b="0" i="1" smtClean="0">
                                          <a:latin typeface="Cambria Math" panose="02040503050406030204" pitchFamily="18" charset="0"/>
                                          <a:ea typeface="Cambria Math" panose="02040503050406030204" pitchFamily="18" charset="0"/>
                                        </a:rPr>
                                        <m:t>1</m:t>
                                      </m:r>
                                    </m:sub>
                                  </m:sSub>
                                </m:e>
                              </m:d>
                            </m:e>
                          </m:d>
                          <m:r>
                            <a:rPr lang="en-US" sz="3200" b="0" i="1" smtClean="0">
                              <a:latin typeface="Cambria Math" panose="02040503050406030204" pitchFamily="18" charset="0"/>
                              <a:ea typeface="Cambria Math" panose="02040503050406030204" pitchFamily="18" charset="0"/>
                            </a:rPr>
                            <m:t>𝑉</m:t>
                          </m:r>
                        </m:e>
                      </m:d>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𝐺</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𝑥</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𝜉</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𝑡</m:t>
                      </m:r>
                      <m:r>
                        <a:rPr lang="en-US" sz="3200" b="0" i="1" smtClean="0">
                          <a:latin typeface="Cambria Math" panose="02040503050406030204" pitchFamily="18" charset="0"/>
                          <a:ea typeface="Cambria Math" panose="02040503050406030204" pitchFamily="18" charset="0"/>
                        </a:rPr>
                        <m:t>)</m:t>
                      </m:r>
                    </m:oMath>
                  </m:oMathPara>
                </a14:m>
                <a:endParaRPr lang="en-US" sz="3200" dirty="0"/>
              </a:p>
            </p:txBody>
          </p:sp>
        </mc:Choice>
        <mc:Fallback>
          <p:sp>
            <p:nvSpPr>
              <p:cNvPr id="5" name="TextBox 4">
                <a:extLst>
                  <a:ext uri="{FF2B5EF4-FFF2-40B4-BE49-F238E27FC236}">
                    <a16:creationId xmlns:a16="http://schemas.microsoft.com/office/drawing/2014/main" id="{50C83E06-9D0B-0C3E-E86E-630684F817E3}"/>
                  </a:ext>
                </a:extLst>
              </p:cNvPr>
              <p:cNvSpPr txBox="1">
                <a:spLocks noRot="1" noChangeAspect="1" noMove="1" noResize="1" noEditPoints="1" noAdjustHandles="1" noChangeArrowheads="1" noChangeShapeType="1" noTextEdit="1"/>
              </p:cNvSpPr>
              <p:nvPr/>
            </p:nvSpPr>
            <p:spPr>
              <a:xfrm>
                <a:off x="349289" y="5527992"/>
                <a:ext cx="10889974" cy="492443"/>
              </a:xfrm>
              <a:prstGeom prst="rect">
                <a:avLst/>
              </a:prstGeom>
              <a:blipFill>
                <a:blip r:embed="rId4"/>
                <a:stretch>
                  <a:fillRect t="-7500" b="-35000"/>
                </a:stretch>
              </a:blipFill>
            </p:spPr>
            <p:txBody>
              <a:bodyPr/>
              <a:lstStyle/>
              <a:p>
                <a:r>
                  <a:rPr lang="en-US">
                    <a:noFill/>
                  </a:rPr>
                  <a:t> </a:t>
                </a:r>
              </a:p>
            </p:txBody>
          </p:sp>
        </mc:Fallback>
      </mc:AlternateContent>
      <p:sp>
        <p:nvSpPr>
          <p:cNvPr id="7" name="Footer Placeholder 6">
            <a:extLst>
              <a:ext uri="{FF2B5EF4-FFF2-40B4-BE49-F238E27FC236}">
                <a16:creationId xmlns:a16="http://schemas.microsoft.com/office/drawing/2014/main" id="{D88C028A-C9B6-D108-3148-001A85A28571}"/>
              </a:ext>
            </a:extLst>
          </p:cNvPr>
          <p:cNvSpPr>
            <a:spLocks noGrp="1"/>
          </p:cNvSpPr>
          <p:nvPr>
            <p:ph type="ftr" sz="quarter" idx="11"/>
          </p:nvPr>
        </p:nvSpPr>
        <p:spPr/>
        <p:txBody>
          <a:bodyPr/>
          <a:lstStyle/>
          <a:p>
            <a:r>
              <a:rPr lang="en-US"/>
              <a:t>Sarah K. Blask | QGT Collaboration | SCET 2026</a:t>
            </a:r>
          </a:p>
        </p:txBody>
      </p:sp>
    </p:spTree>
    <p:extLst>
      <p:ext uri="{BB962C8B-B14F-4D97-AF65-F5344CB8AC3E}">
        <p14:creationId xmlns:p14="http://schemas.microsoft.com/office/powerpoint/2010/main" val="27357252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8961</TotalTime>
  <Words>2966</Words>
  <Application>Microsoft Macintosh PowerPoint</Application>
  <PresentationFormat>Widescreen</PresentationFormat>
  <Paragraphs>357</Paragraphs>
  <Slides>33</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Aptos</vt:lpstr>
      <vt:lpstr>Aptos Display</vt:lpstr>
      <vt:lpstr>Arial</vt:lpstr>
      <vt:lpstr>Cambria Math</vt:lpstr>
      <vt:lpstr>Helvetica</vt:lpstr>
      <vt:lpstr>Times New Roman</vt:lpstr>
      <vt:lpstr>Office Theme</vt:lpstr>
      <vt:lpstr>Relativistic corrections to exclusive photoproduction of quarkonia near-threshold</vt:lpstr>
      <vt:lpstr>Overview</vt:lpstr>
      <vt:lpstr>Photoproduction of heavy quarkonium near-threshold</vt:lpstr>
      <vt:lpstr>Photoproduction of heavy quarkonium near-threshold</vt:lpstr>
      <vt:lpstr>Photoproduction of heavy quarkonium near-threshold</vt:lpstr>
      <vt:lpstr>NRQCD Framework </vt:lpstr>
      <vt:lpstr>NRQCD Framework </vt:lpstr>
      <vt:lpstr>NRQCD Framework </vt:lpstr>
      <vt:lpstr>NRQCD Framework </vt:lpstr>
      <vt:lpstr>NRQCD Framework </vt:lpstr>
      <vt:lpstr>NRQCD Framework </vt:lpstr>
      <vt:lpstr>Generalized Parton Distributions (GPDs)</vt:lpstr>
      <vt:lpstr>Generalized Parton Distributions (GPDs)</vt:lpstr>
      <vt:lpstr>Amplitude</vt:lpstr>
      <vt:lpstr>Amplitude</vt:lpstr>
      <vt:lpstr>Amplitude</vt:lpstr>
      <vt:lpstr>Amplitude</vt:lpstr>
      <vt:lpstr>Amplitude</vt:lpstr>
      <vt:lpstr>Amplitude</vt:lpstr>
      <vt:lpstr>Introduction of GPD into calculation</vt:lpstr>
      <vt:lpstr>Introduction of GPD into calculation</vt:lpstr>
      <vt:lpstr>Hard matching coefficient</vt:lpstr>
      <vt:lpstr>Hard matching coefficient – Longitudinal and Transverse components</vt:lpstr>
      <vt:lpstr>Hard matching coefficient</vt:lpstr>
      <vt:lpstr>Hard matching coefficient</vt:lpstr>
      <vt:lpstr>Photoproduction cross section</vt:lpstr>
      <vt:lpstr>Photoproduction cross section</vt:lpstr>
      <vt:lpstr>Photoproduction cross section - J/ψ</vt:lpstr>
      <vt:lpstr>J/ψ cross section – Asymptotic GPD</vt:lpstr>
      <vt:lpstr>J/ψ cross section – Kroll &amp; Goloskokov GPD model</vt:lpstr>
      <vt:lpstr>Conclusion</vt:lpstr>
      <vt:lpstr>Kinematics in near-threshold limit</vt:lpstr>
      <vt:lpstr>Kinematics in near-threshold limit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Sarah Blask</dc:creator>
  <cp:lastModifiedBy>Sarah Blask</cp:lastModifiedBy>
  <cp:revision>61</cp:revision>
  <dcterms:created xsi:type="dcterms:W3CDTF">2025-09-01T20:13:49Z</dcterms:created>
  <dcterms:modified xsi:type="dcterms:W3CDTF">2026-03-05T01:04:55Z</dcterms:modified>
</cp:coreProperties>
</file>