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311" r:id="rId4"/>
    <p:sldId id="291" r:id="rId5"/>
    <p:sldId id="298" r:id="rId6"/>
    <p:sldId id="299" r:id="rId7"/>
    <p:sldId id="319" r:id="rId8"/>
    <p:sldId id="301" r:id="rId9"/>
    <p:sldId id="302" r:id="rId10"/>
    <p:sldId id="303" r:id="rId11"/>
    <p:sldId id="313" r:id="rId12"/>
    <p:sldId id="305" r:id="rId13"/>
    <p:sldId id="320" r:id="rId14"/>
    <p:sldId id="306" r:id="rId15"/>
    <p:sldId id="307" r:id="rId16"/>
    <p:sldId id="321" r:id="rId17"/>
    <p:sldId id="304" r:id="rId18"/>
    <p:sldId id="315" r:id="rId19"/>
    <p:sldId id="316" r:id="rId20"/>
    <p:sldId id="294" r:id="rId21"/>
    <p:sldId id="295" r:id="rId22"/>
    <p:sldId id="296" r:id="rId23"/>
    <p:sldId id="281" r:id="rId24"/>
    <p:sldId id="308" r:id="rId25"/>
    <p:sldId id="314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42893"/>
    <a:srgbClr val="CC0099"/>
    <a:srgbClr val="6600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80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7E5-2E2F-4D3D-ADC2-B2BA45338238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27F0-FFDB-459E-A742-3D72D42D79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7E5-2E2F-4D3D-ADC2-B2BA45338238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27F0-FFDB-459E-A742-3D72D42D79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818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7E5-2E2F-4D3D-ADC2-B2BA45338238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27F0-FFDB-459E-A742-3D72D42D79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54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7E5-2E2F-4D3D-ADC2-B2BA45338238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27F0-FFDB-459E-A742-3D72D42D79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720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7E5-2E2F-4D3D-ADC2-B2BA45338238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27F0-FFDB-459E-A742-3D72D42D79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93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7E5-2E2F-4D3D-ADC2-B2BA45338238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27F0-FFDB-459E-A742-3D72D42D79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20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7E5-2E2F-4D3D-ADC2-B2BA45338238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27F0-FFDB-459E-A742-3D72D42D79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748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7E5-2E2F-4D3D-ADC2-B2BA45338238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27F0-FFDB-459E-A742-3D72D42D79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64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7E5-2E2F-4D3D-ADC2-B2BA45338238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27F0-FFDB-459E-A742-3D72D42D79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698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7E5-2E2F-4D3D-ADC2-B2BA45338238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27F0-FFDB-459E-A742-3D72D42D79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36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7E5-2E2F-4D3D-ADC2-B2BA45338238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27F0-FFDB-459E-A742-3D72D42D79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06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507E5-2E2F-4D3D-ADC2-B2BA45338238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627F0-FFDB-459E-A742-3D72D42D79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ko-KR" sz="4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Lepton-nucleus Scattering</a:t>
            </a:r>
            <a:br>
              <a:rPr lang="en-US" altLang="ko-KR" sz="4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4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Density Functional Model</a:t>
            </a:r>
            <a:endParaRPr lang="ko-KR" altLang="en-US" sz="4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87624" y="4077072"/>
            <a:ext cx="6400800" cy="1512168"/>
          </a:xfrm>
        </p:spPr>
        <p:txBody>
          <a:bodyPr>
            <a:noAutofit/>
          </a:bodyPr>
          <a:lstStyle/>
          <a:p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</a:rPr>
              <a:t>한국항공대학교 </a:t>
            </a:r>
            <a:endParaRPr lang="en-US" altLang="ko-KR" sz="24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</a:rPr>
              <a:t>김경식</a:t>
            </a:r>
            <a:endParaRPr lang="en-US" altLang="ko-KR" sz="24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2025. 01. </a:t>
            </a:r>
            <a:r>
              <a:rPr lang="en-US" altLang="ko-KR" sz="2400" b="1">
                <a:solidFill>
                  <a:schemeClr val="bg2">
                    <a:lumMod val="25000"/>
                  </a:schemeClr>
                </a:solidFill>
              </a:rPr>
              <a:t>18</a:t>
            </a:r>
            <a:endParaRPr lang="en-US" altLang="ko-KR" sz="24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ko-K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3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705992"/>
              </p:ext>
            </p:extLst>
          </p:nvPr>
        </p:nvGraphicFramePr>
        <p:xfrm>
          <a:off x="0" y="4653136"/>
          <a:ext cx="6156176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06">
                  <a:extLst>
                    <a:ext uri="{9D8B030D-6E8A-4147-A177-3AD203B41FA5}">
                      <a16:colId xmlns:a16="http://schemas.microsoft.com/office/drawing/2014/main" val="2855674804"/>
                    </a:ext>
                  </a:extLst>
                </a:gridCol>
                <a:gridCol w="787258">
                  <a:extLst>
                    <a:ext uri="{9D8B030D-6E8A-4147-A177-3AD203B41FA5}">
                      <a16:colId xmlns:a16="http://schemas.microsoft.com/office/drawing/2014/main" val="3372281739"/>
                    </a:ext>
                  </a:extLst>
                </a:gridCol>
                <a:gridCol w="1044626">
                  <a:extLst>
                    <a:ext uri="{9D8B030D-6E8A-4147-A177-3AD203B41FA5}">
                      <a16:colId xmlns:a16="http://schemas.microsoft.com/office/drawing/2014/main" val="3658519925"/>
                    </a:ext>
                  </a:extLst>
                </a:gridCol>
                <a:gridCol w="755574">
                  <a:extLst>
                    <a:ext uri="{9D8B030D-6E8A-4147-A177-3AD203B41FA5}">
                      <a16:colId xmlns:a16="http://schemas.microsoft.com/office/drawing/2014/main" val="2744201103"/>
                    </a:ext>
                  </a:extLst>
                </a:gridCol>
                <a:gridCol w="818959">
                  <a:extLst>
                    <a:ext uri="{9D8B030D-6E8A-4147-A177-3AD203B41FA5}">
                      <a16:colId xmlns:a16="http://schemas.microsoft.com/office/drawing/2014/main" val="449336728"/>
                    </a:ext>
                  </a:extLst>
                </a:gridCol>
                <a:gridCol w="905243">
                  <a:extLst>
                    <a:ext uri="{9D8B030D-6E8A-4147-A177-3AD203B41FA5}">
                      <a16:colId xmlns:a16="http://schemas.microsoft.com/office/drawing/2014/main" val="388670324"/>
                    </a:ext>
                  </a:extLst>
                </a:gridCol>
                <a:gridCol w="1084110">
                  <a:extLst>
                    <a:ext uri="{9D8B030D-6E8A-4147-A177-3AD203B41FA5}">
                      <a16:colId xmlns:a16="http://schemas.microsoft.com/office/drawing/2014/main" val="2721341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</a:rPr>
                        <a:t>This work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</a:rPr>
                        <a:t>Ref. 1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</a:rPr>
                        <a:t>Ref. 2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</a:rPr>
                        <a:t>Ref. 3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</a:rPr>
                        <a:t>Ref. 4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252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40Ca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2s1/2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0.72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0.75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0.51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0.87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0931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469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1d3/2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0.65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0.80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0.76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0.93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0.966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0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208Pb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3s1/2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0.95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0.71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0.70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0.85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0.929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095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2d3/2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0.9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-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0.73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0.9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0.937</a:t>
                      </a:r>
                      <a:endParaRPr lang="ko-KR" alt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79563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56176" y="4725144"/>
            <a:ext cx="288412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600" dirty="0"/>
              <a:t>PRC 45, 1311 (1992).</a:t>
            </a:r>
          </a:p>
          <a:p>
            <a:pPr marL="342900" indent="-342900">
              <a:buAutoNum type="arabicPeriod"/>
            </a:pPr>
            <a:r>
              <a:rPr lang="en-US" altLang="ko-KR" sz="1600" dirty="0"/>
              <a:t>PRC 48, 2731 (1993).</a:t>
            </a:r>
          </a:p>
          <a:p>
            <a:r>
              <a:rPr lang="en-US" altLang="ko-KR" sz="1600" dirty="0"/>
              <a:t>3.  arXiv:0709.3535 [</a:t>
            </a:r>
            <a:r>
              <a:rPr lang="en-US" altLang="ko-KR" sz="1600" dirty="0" err="1"/>
              <a:t>nuth-th</a:t>
            </a:r>
            <a:r>
              <a:rPr lang="en-US" altLang="ko-KR" sz="1600" dirty="0"/>
              <a:t>].</a:t>
            </a:r>
          </a:p>
          <a:p>
            <a:r>
              <a:rPr lang="en-US" altLang="ko-KR" sz="1600" dirty="0"/>
              <a:t>4. </a:t>
            </a:r>
            <a:r>
              <a:rPr lang="en-US" altLang="ko-KR" sz="1600" dirty="0" err="1"/>
              <a:t>EuroPhys</a:t>
            </a:r>
            <a:r>
              <a:rPr lang="en-US" altLang="ko-KR" sz="1600" dirty="0"/>
              <a:t>. Lett. 107, </a:t>
            </a:r>
          </a:p>
          <a:p>
            <a:r>
              <a:rPr lang="en-US" altLang="ko-KR" sz="1600" dirty="0"/>
              <a:t>    62001 (2014).</a:t>
            </a:r>
          </a:p>
          <a:p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CD28FD7-1263-C44B-241C-674A3A91DFB2}"/>
              </a:ext>
            </a:extLst>
          </p:cNvPr>
          <p:cNvGrpSpPr/>
          <p:nvPr/>
        </p:nvGrpSpPr>
        <p:grpSpPr>
          <a:xfrm>
            <a:off x="141516" y="404664"/>
            <a:ext cx="5582612" cy="4176464"/>
            <a:chOff x="141516" y="471360"/>
            <a:chExt cx="5582612" cy="4325792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516" y="471360"/>
              <a:ext cx="5510604" cy="216024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332" y="2631600"/>
              <a:ext cx="5568796" cy="2165552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51520" y="30020"/>
            <a:ext cx="2113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parallel kinematics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873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53" y="3933056"/>
            <a:ext cx="5753100" cy="268605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53" y="988784"/>
            <a:ext cx="5838825" cy="2657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265709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perpendicular kinematics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005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964517"/>
            <a:ext cx="3714750" cy="282892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120377"/>
            <a:ext cx="3705225" cy="2838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4822" y="1263137"/>
                <a:ext cx="4621871" cy="2204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Cambria Math" panose="02040503050406030204" pitchFamily="18" charset="0"/>
                  </a:rPr>
                  <a:t>The fourth response function is given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𝐿𝑇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p>
                        </m:s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𝐾𝑣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𝐿𝑇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ko-KR" altLang="en-US" sz="2000" dirty="0"/>
                  <a:t> </a:t>
                </a:r>
                <a:endParaRPr lang="en-US" altLang="ko-KR" sz="2000" dirty="0"/>
              </a:p>
              <a:p>
                <a:r>
                  <a:rPr lang="en-US" altLang="ko-KR" sz="2000" dirty="0"/>
                  <a:t>L(left) and R(right) indicate the left side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ko-KR" altLang="en-US" sz="2000" dirty="0"/>
                  <a:t> </a:t>
                </a:r>
                <a:r>
                  <a:rPr lang="en-US" altLang="ko-KR" sz="2000" dirty="0"/>
                  <a:t>and the right side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ko-KR" alt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ko-KR" altLang="en-US" sz="2000" dirty="0"/>
                  <a:t> </a:t>
                </a:r>
                <a:r>
                  <a:rPr lang="en-US" altLang="ko-KR" sz="2000" dirty="0"/>
                  <a:t>of the differential cross section, respectively. 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22" y="1263137"/>
                <a:ext cx="4621871" cy="2204771"/>
              </a:xfrm>
              <a:prstGeom prst="rect">
                <a:avLst/>
              </a:prstGeom>
              <a:blipFill>
                <a:blip r:embed="rId4"/>
                <a:stretch>
                  <a:fillRect l="-1319" t="-1381" b="-38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918" y="4221088"/>
                <a:ext cx="4728474" cy="1023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/>
                  <a:t>The left-right asymmetry is defined as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𝐿𝑇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8" y="4221088"/>
                <a:ext cx="4728474" cy="1023037"/>
              </a:xfrm>
              <a:prstGeom prst="rect">
                <a:avLst/>
              </a:prstGeom>
              <a:blipFill>
                <a:blip r:embed="rId5"/>
                <a:stretch>
                  <a:fillRect l="-1289" t="-2976" r="-3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788" y="36339"/>
                <a:ext cx="9351471" cy="865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The </a:t>
                </a:r>
                <a:r>
                  <a:rPr lang="en-US" altLang="ko-KR" i="1" dirty="0"/>
                  <a:t>(</a:t>
                </a:r>
                <a:r>
                  <a:rPr lang="en-US" altLang="ko-KR" i="1" dirty="0" err="1"/>
                  <a:t>e,e’p</a:t>
                </a:r>
                <a:r>
                  <a:rPr lang="en-US" altLang="ko-KR" i="1" dirty="0"/>
                  <a:t>) </a:t>
                </a:r>
                <a:r>
                  <a:rPr lang="en-US" altLang="ko-KR" dirty="0"/>
                  <a:t>differential cross section is given by</a:t>
                </a:r>
              </a:p>
              <a:p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𝑝𝐸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func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𝑇𝑇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func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𝐿𝑇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func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𝐿𝑇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𝐿𝑇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/>
                  <a:t>. </a:t>
                </a:r>
                <a:r>
                  <a:rPr lang="ko-KR" alt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8" y="36339"/>
                <a:ext cx="9351471" cy="865045"/>
              </a:xfrm>
              <a:prstGeom prst="rect">
                <a:avLst/>
              </a:prstGeom>
              <a:blipFill>
                <a:blip r:embed="rId6"/>
                <a:stretch>
                  <a:fillRect l="-587" t="-42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18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23" y="7029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Summary </a:t>
            </a:r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새굴림" panose="02030600000101010101" pitchFamily="18" charset="-127"/>
                <a:ea typeface="새굴림" panose="02030600000101010101" pitchFamily="18" charset="-127"/>
              </a:rPr>
              <a:t>The dependence on the effective mass is dominated by the </a:t>
            </a:r>
            <a:r>
              <a:rPr lang="en-US" altLang="ko-KR" dirty="0" err="1">
                <a:latin typeface="새굴림" panose="02030600000101010101" pitchFamily="18" charset="-127"/>
                <a:ea typeface="새굴림" panose="02030600000101010101" pitchFamily="18" charset="-127"/>
              </a:rPr>
              <a:t>isoscalar</a:t>
            </a:r>
            <a:r>
              <a:rPr lang="en-US" altLang="ko-KR" dirty="0">
                <a:latin typeface="새굴림" panose="02030600000101010101" pitchFamily="18" charset="-127"/>
                <a:ea typeface="새굴림" panose="02030600000101010101" pitchFamily="18" charset="-127"/>
              </a:rPr>
              <a:t> effective mass, and the role of the </a:t>
            </a:r>
            <a:r>
              <a:rPr lang="en-US" altLang="ko-KR" dirty="0" err="1">
                <a:latin typeface="새굴림" panose="02030600000101010101" pitchFamily="18" charset="-127"/>
                <a:ea typeface="새굴림" panose="02030600000101010101" pitchFamily="18" charset="-127"/>
              </a:rPr>
              <a:t>isovector</a:t>
            </a:r>
            <a:r>
              <a:rPr lang="en-US" altLang="ko-KR" dirty="0">
                <a:latin typeface="새굴림" panose="02030600000101010101" pitchFamily="18" charset="-127"/>
                <a:ea typeface="새굴림" panose="02030600000101010101" pitchFamily="18" charset="-127"/>
              </a:rPr>
              <a:t> effective mass can be neglected.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새굴림" panose="02030600000101010101" pitchFamily="18" charset="-127"/>
                <a:ea typeface="새굴림" panose="02030600000101010101" pitchFamily="18" charset="-127"/>
              </a:rPr>
              <a:t>In light nuclei like 16O, the distributions of the proton and neutron are insensitive to the </a:t>
            </a:r>
            <a:r>
              <a:rPr lang="en-US" altLang="ko-KR" dirty="0" err="1">
                <a:latin typeface="새굴림" panose="02030600000101010101" pitchFamily="18" charset="-127"/>
                <a:ea typeface="새굴림" panose="02030600000101010101" pitchFamily="18" charset="-127"/>
              </a:rPr>
              <a:t>isoscalar</a:t>
            </a:r>
            <a:r>
              <a:rPr lang="en-US" altLang="ko-KR" dirty="0">
                <a:latin typeface="새굴림" panose="02030600000101010101" pitchFamily="18" charset="-127"/>
                <a:ea typeface="새굴림" panose="02030600000101010101" pitchFamily="18" charset="-127"/>
              </a:rPr>
              <a:t> effective mass, but in 208Pb, the effect appears clearly.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새굴림" panose="02030600000101010101" pitchFamily="18" charset="-127"/>
                <a:ea typeface="새굴림" panose="02030600000101010101" pitchFamily="18" charset="-127"/>
              </a:rPr>
              <a:t>In light nuclei like 40Ca, the contribution of </a:t>
            </a:r>
            <a:r>
              <a:rPr lang="en-US" altLang="ko-KR" dirty="0" err="1">
                <a:latin typeface="새굴림" panose="02030600000101010101" pitchFamily="18" charset="-127"/>
                <a:ea typeface="새굴림" panose="02030600000101010101" pitchFamily="18" charset="-127"/>
              </a:rPr>
              <a:t>isoscalar</a:t>
            </a:r>
            <a:r>
              <a:rPr lang="en-US" altLang="ko-KR" dirty="0">
                <a:latin typeface="새굴림" panose="02030600000101010101" pitchFamily="18" charset="-127"/>
                <a:ea typeface="새굴림" panose="02030600000101010101" pitchFamily="18" charset="-127"/>
              </a:rPr>
              <a:t> effective mass is negligible but in 208Pb, the cross section depends on it for the exclusive </a:t>
            </a:r>
            <a:r>
              <a:rPr lang="en-US" altLang="ko-KR" i="1" dirty="0">
                <a:latin typeface="새굴림" panose="02030600000101010101" pitchFamily="18" charset="-127"/>
                <a:ea typeface="새굴림" panose="02030600000101010101" pitchFamily="18" charset="-127"/>
              </a:rPr>
              <a:t>(</a:t>
            </a:r>
            <a:r>
              <a:rPr lang="en-US" altLang="ko-KR" i="1" dirty="0" err="1">
                <a:latin typeface="새굴림" panose="02030600000101010101" pitchFamily="18" charset="-127"/>
                <a:ea typeface="새굴림" panose="02030600000101010101" pitchFamily="18" charset="-127"/>
              </a:rPr>
              <a:t>e,e’p</a:t>
            </a:r>
            <a:r>
              <a:rPr lang="en-US" altLang="ko-KR" i="1" dirty="0">
                <a:latin typeface="새굴림" panose="02030600000101010101" pitchFamily="18" charset="-127"/>
                <a:ea typeface="새굴림" panose="02030600000101010101" pitchFamily="18" charset="-127"/>
              </a:rPr>
              <a:t>) </a:t>
            </a:r>
            <a:r>
              <a:rPr lang="en-US" altLang="ko-KR" dirty="0">
                <a:latin typeface="새굴림" panose="02030600000101010101" pitchFamily="18" charset="-127"/>
                <a:ea typeface="새굴림" panose="02030600000101010101" pitchFamily="18" charset="-127"/>
              </a:rPr>
              <a:t>reaction.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새굴림" panose="02030600000101010101" pitchFamily="18" charset="-127"/>
                <a:ea typeface="새굴림" panose="02030600000101010101" pitchFamily="18" charset="-127"/>
              </a:rPr>
              <a:t>Although the left-right asymmetry is insensitive to </a:t>
            </a:r>
            <a:r>
              <a:rPr lang="en-US" altLang="ko-KR" dirty="0" err="1">
                <a:latin typeface="새굴림" panose="02030600000101010101" pitchFamily="18" charset="-127"/>
                <a:ea typeface="새굴림" panose="02030600000101010101" pitchFamily="18" charset="-127"/>
              </a:rPr>
              <a:t>isoscalar</a:t>
            </a:r>
            <a:r>
              <a:rPr lang="en-US" altLang="ko-KR" dirty="0">
                <a:latin typeface="새굴림" panose="02030600000101010101" pitchFamily="18" charset="-127"/>
                <a:ea typeface="새굴림" panose="02030600000101010101" pitchFamily="18" charset="-127"/>
              </a:rPr>
              <a:t> effective mass, the contribution to the fourth response function tends to be large with smaller mass. </a:t>
            </a:r>
          </a:p>
          <a:p>
            <a:endParaRPr lang="en-US" altLang="ko-KR" dirty="0">
              <a:latin typeface="새굴림" panose="02030600000101010101" pitchFamily="18" charset="-127"/>
              <a:ea typeface="새굴림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0176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34802" y="116632"/>
                <a:ext cx="9009198" cy="6943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200" b="1" dirty="0">
                    <a:solidFill>
                      <a:srgbClr val="CC66FF"/>
                    </a:solidFill>
                  </a:rPr>
                  <a:t>3. Inclusive </a:t>
                </a:r>
                <a:r>
                  <a:rPr lang="en-US" altLang="ko-KR" sz="2200" b="1" i="1" dirty="0">
                    <a:solidFill>
                      <a:srgbClr val="CC66FF"/>
                    </a:solidFill>
                  </a:rPr>
                  <a:t>(</a:t>
                </a:r>
                <a:r>
                  <a:rPr lang="en-US" altLang="ko-KR" sz="2200" b="1" i="1" dirty="0" err="1">
                    <a:solidFill>
                      <a:srgbClr val="CC66FF"/>
                    </a:solidFill>
                  </a:rPr>
                  <a:t>e,e</a:t>
                </a:r>
                <a:r>
                  <a:rPr lang="en-US" altLang="ko-KR" sz="2200" b="1" i="1" dirty="0">
                    <a:solidFill>
                      <a:srgbClr val="CC66FF"/>
                    </a:solidFill>
                  </a:rPr>
                  <a:t>’) </a:t>
                </a:r>
                <a:r>
                  <a:rPr lang="en-US" altLang="ko-KR" sz="2200" b="1" dirty="0">
                    <a:solidFill>
                      <a:srgbClr val="CC66FF"/>
                    </a:solidFill>
                  </a:rPr>
                  <a:t>reaction</a:t>
                </a:r>
              </a:p>
              <a:p>
                <a:endParaRPr lang="en-US" altLang="ko-KR" sz="2000" dirty="0"/>
              </a:p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ko-KR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ko-KR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e,e’p</a:t>
                </a:r>
                <a:r>
                  <a:rPr lang="en-US" altLang="ko-KR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differential cross section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ko-KR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num>
                      <m:den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𝑑𝐸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𝑝𝐸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b>
                    </m:sSub>
                    <m:d>
                      <m:dPr>
                        <m:begChr m:val="{"/>
                        <m:endChr m:val="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 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𝑇𝑇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 </m:t>
                        </m:r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𝐿𝑇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𝐿𝑇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𝐿𝑇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𝐿𝑇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}</m:t>
                        </m:r>
                      </m:e>
                    </m:func>
                  </m:oMath>
                </a14:m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dirty="0">
                  <a:latin typeface="+mj-lt"/>
                </a:endParaRPr>
              </a:p>
              <a:p>
                <a:r>
                  <a:rPr lang="en-US" altLang="ko-KR" dirty="0"/>
                  <a:t>The </a:t>
                </a:r>
                <a:r>
                  <a:rPr lang="en-US" altLang="ko-KR" i="1" dirty="0"/>
                  <a:t>(</a:t>
                </a:r>
                <a:r>
                  <a:rPr lang="en-US" altLang="ko-KR" i="1" dirty="0" err="1"/>
                  <a:t>e,e</a:t>
                </a:r>
                <a:r>
                  <a:rPr lang="en-US" altLang="ko-KR" i="1" dirty="0"/>
                  <a:t>’) </a:t>
                </a:r>
                <a:r>
                  <a:rPr lang="en-US" altLang="ko-KR" dirty="0"/>
                  <a:t>differential cross section is obtained by integrating over the angle of </a:t>
                </a:r>
              </a:p>
              <a:p>
                <a:r>
                  <a:rPr lang="en-US" altLang="ko-KR" dirty="0"/>
                  <a:t>the final nucleon </a:t>
                </a:r>
                <a:endParaRPr lang="ko-KR" alt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b="0" i="0" smtClean="0">
                                            <a:latin typeface="Cambria Math" panose="02040503050406030204" pitchFamily="18" charset="0"/>
                                          </a:rPr>
                                          <m:t>tan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altLang="ko-K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ko-KR" alt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𝑒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ko-KR" dirty="0"/>
                  <a:t>,</a:t>
                </a:r>
              </a:p>
              <a:p>
                <a:r>
                  <a:rPr lang="en-US" altLang="ko-KR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/>
                  <a:t> is the four-momentum transfer squared.</a:t>
                </a:r>
              </a:p>
              <a:p>
                <a:r>
                  <a:rPr lang="en-US" altLang="ko-KR" dirty="0"/>
                  <a:t>The energy transfer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ko-KR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ko-KR" dirty="0"/>
                  <a:t> is incident (outgoing) electron energy. 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The longitudinal and transverse structure functions are squares of the Fourier </a:t>
                </a:r>
              </a:p>
              <a:p>
                <a:r>
                  <a:rPr lang="en-US" altLang="ko-KR" dirty="0"/>
                  <a:t>transform of components of the nuclear transition current density for a given </a:t>
                </a:r>
              </a:p>
              <a:p>
                <a:r>
                  <a:rPr lang="en-US" altLang="ko-KR" dirty="0"/>
                  <a:t>bound state with total angular 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ko-KR" dirty="0"/>
                  <a:t>:</a:t>
                </a:r>
              </a:p>
              <a:p>
                <a:r>
                  <a:rPr lang="en-US" altLang="ko-KR" dirty="0"/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2(2</m:t>
                            </m:r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l-GR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2(2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+1)</m:t>
                            </m:r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altLang="ko-KR" dirty="0"/>
                  <a:t>,</a:t>
                </a:r>
              </a:p>
              <a:p>
                <a:r>
                  <a:rPr lang="en-US" altLang="ko-KR" dirty="0"/>
                  <a:t> </a:t>
                </a:r>
              </a:p>
              <a:p>
                <a:r>
                  <a:rPr lang="en-US" altLang="ko-KR" dirty="0"/>
                  <a:t>where the density of state of the final nucleon is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dirty="0"/>
                  <a:t>. </a:t>
                </a:r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02" y="116632"/>
                <a:ext cx="9009198" cy="6943119"/>
              </a:xfrm>
              <a:prstGeom prst="rect">
                <a:avLst/>
              </a:prstGeom>
              <a:blipFill>
                <a:blip r:embed="rId2"/>
                <a:stretch>
                  <a:fillRect l="-880" t="-6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354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0"/>
            <a:ext cx="4536504" cy="3317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332656"/>
                <a:ext cx="327512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The incident electron energy </a:t>
                </a:r>
              </a:p>
              <a:p>
                <a:r>
                  <a:rPr lang="en-US" altLang="ko-KR" dirty="0"/>
                  <a:t>E=2.02 GeV. </a:t>
                </a:r>
              </a:p>
              <a:p>
                <a:r>
                  <a:rPr lang="en-US" altLang="ko-KR" dirty="0"/>
                  <a:t>Scattering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/>
                  <a:t>.</a:t>
                </a:r>
              </a:p>
              <a:p>
                <a:r>
                  <a:rPr lang="en-US" altLang="ko-KR" dirty="0"/>
                  <a:t>The data is from SLAC.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2656"/>
                <a:ext cx="3275127" cy="1200329"/>
              </a:xfrm>
              <a:prstGeom prst="rect">
                <a:avLst/>
              </a:prstGeom>
              <a:blipFill>
                <a:blip r:embed="rId3"/>
                <a:stretch>
                  <a:fillRect l="-1490" t="-3061" r="-559" b="-76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317742"/>
            <a:ext cx="4858501" cy="3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45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23" y="7029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Summary </a:t>
            </a:r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새굴림" panose="02030600000101010101" pitchFamily="18" charset="-127"/>
                <a:ea typeface="새굴림" panose="02030600000101010101" pitchFamily="18" charset="-127"/>
              </a:rPr>
              <a:t>Inclusive</a:t>
            </a:r>
            <a:r>
              <a:rPr lang="ko-KR" altLang="en-US" sz="2000" dirty="0">
                <a:latin typeface="새굴림" panose="02030600000101010101" pitchFamily="18" charset="-127"/>
                <a:ea typeface="새굴림" panose="02030600000101010101" pitchFamily="18" charset="-127"/>
              </a:rPr>
              <a:t> </a:t>
            </a:r>
            <a:r>
              <a:rPr lang="en-US" altLang="ko-KR" sz="2000" i="1" dirty="0">
                <a:latin typeface="새굴림" panose="02030600000101010101" pitchFamily="18" charset="-127"/>
                <a:ea typeface="새굴림" panose="02030600000101010101" pitchFamily="18" charset="-127"/>
              </a:rPr>
              <a:t>(</a:t>
            </a:r>
            <a:r>
              <a:rPr lang="en-US" altLang="ko-KR" sz="2000" i="1" dirty="0" err="1">
                <a:latin typeface="새굴림" panose="02030600000101010101" pitchFamily="18" charset="-127"/>
                <a:ea typeface="새굴림" panose="02030600000101010101" pitchFamily="18" charset="-127"/>
              </a:rPr>
              <a:t>e,e</a:t>
            </a:r>
            <a:r>
              <a:rPr lang="en-US" altLang="ko-KR" sz="2000" i="1" dirty="0">
                <a:latin typeface="새굴림" panose="02030600000101010101" pitchFamily="18" charset="-127"/>
                <a:ea typeface="새굴림" panose="02030600000101010101" pitchFamily="18" charset="-127"/>
              </a:rPr>
              <a:t>’)</a:t>
            </a:r>
            <a:r>
              <a:rPr lang="en-US" altLang="ko-KR" sz="2000" dirty="0">
                <a:latin typeface="새굴림" panose="02030600000101010101" pitchFamily="18" charset="-127"/>
                <a:ea typeface="새굴림" panose="02030600000101010101" pitchFamily="18" charset="-127"/>
              </a:rPr>
              <a:t> reaction supports the </a:t>
            </a:r>
            <a:r>
              <a:rPr lang="en-US" altLang="ko-KR" sz="2000" dirty="0" err="1">
                <a:latin typeface="새굴림" panose="02030600000101010101" pitchFamily="18" charset="-127"/>
                <a:ea typeface="새굴림" panose="02030600000101010101" pitchFamily="18" charset="-127"/>
              </a:rPr>
              <a:t>isoscalar</a:t>
            </a:r>
            <a:r>
              <a:rPr lang="en-US" altLang="ko-KR" sz="2000" dirty="0">
                <a:latin typeface="새굴림" panose="02030600000101010101" pitchFamily="18" charset="-127"/>
                <a:ea typeface="새굴림" panose="02030600000101010101" pitchFamily="18" charset="-127"/>
              </a:rPr>
              <a:t> effective mass in range (0.9-1.0)</a:t>
            </a:r>
            <a:r>
              <a:rPr lang="en-US" altLang="ko-KR" sz="2000" i="1" dirty="0">
                <a:latin typeface="새굴림" panose="02030600000101010101" pitchFamily="18" charset="-127"/>
                <a:ea typeface="새굴림" panose="02030600000101010101" pitchFamily="18" charset="-127"/>
              </a:rPr>
              <a:t>M</a:t>
            </a:r>
            <a:r>
              <a:rPr lang="en-US" altLang="ko-KR" sz="2000" dirty="0">
                <a:latin typeface="새굴림" panose="02030600000101010101" pitchFamily="18" charset="-127"/>
                <a:ea typeface="새굴림" panose="02030600000101010101" pitchFamily="18" charset="-127"/>
              </a:rPr>
              <a:t> and the effect of the mass in the range (0.7-0.9)</a:t>
            </a:r>
            <a:r>
              <a:rPr lang="en-US" altLang="ko-KR" sz="2000" i="1" dirty="0">
                <a:latin typeface="새굴림" panose="02030600000101010101" pitchFamily="18" charset="-127"/>
                <a:ea typeface="새굴림" panose="02030600000101010101" pitchFamily="18" charset="-127"/>
              </a:rPr>
              <a:t>M</a:t>
            </a:r>
            <a:r>
              <a:rPr lang="en-US" altLang="ko-KR" sz="2000" dirty="0">
                <a:latin typeface="새굴림" panose="02030600000101010101" pitchFamily="18" charset="-127"/>
                <a:ea typeface="새굴림" panose="02030600000101010101" pitchFamily="18" charset="-127"/>
              </a:rPr>
              <a:t> moves the peak position and suppresses the magnitude of cross sections. </a:t>
            </a:r>
          </a:p>
          <a:p>
            <a:endParaRPr lang="en-US" altLang="ko-KR" sz="2000" dirty="0"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새굴림" panose="02030600000101010101" pitchFamily="18" charset="-127"/>
                <a:ea typeface="새굴림" panose="02030600000101010101" pitchFamily="18" charset="-127"/>
              </a:rPr>
              <a:t>Even though the coefficients of the symmetry energy vary over a wide range, the effect of the symmetry energy makes a few percent difference in the cross section.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새굴림" panose="02030600000101010101" pitchFamily="18" charset="-127"/>
                <a:ea typeface="새굴림" panose="02030600000101010101" pitchFamily="18" charset="-127"/>
              </a:rPr>
              <a:t>The effect appears clearly in the longitudinal cross section though it is very small in the transverse cross section.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latin typeface="새굴림" panose="02030600000101010101" pitchFamily="18" charset="-127"/>
              <a:ea typeface="새굴림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883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6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036496" cy="6833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latinLnBrk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2200" b="1" dirty="0">
                    <a:solidFill>
                      <a:srgbClr val="CC66FF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4. Charged-current neutrino-nucleus scattering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1" lang="en-US" altLang="ko-KR" sz="2200" dirty="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The differential cross section of charged-current (CC) reaction for neutrino scattering is given by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ko-KR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fPr>
                      <m:num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𝑑</m:t>
                        </m:r>
                        <m:r>
                          <a:rPr kumimoji="1" lang="ko-KR" altLang="en-US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𝜎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ko-KR" sz="170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𝑑𝑇</m:t>
                            </m:r>
                          </m:e>
                          <m:sub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𝑁</m:t>
                            </m:r>
                          </m:sub>
                        </m:sSub>
                      </m:den>
                    </m:f>
                    <m:r>
                      <a:rPr kumimoji="1" lang="en-US" altLang="ko-KR" sz="17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sSup>
                      <m:sSupPr>
                        <m:ctrlPr>
                          <a:rPr kumimoji="1" lang="en-US" altLang="ko-KR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4</m:t>
                        </m:r>
                        <m:r>
                          <a:rPr kumimoji="1" lang="ko-KR" altLang="en-US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𝜋</m:t>
                        </m:r>
                      </m:e>
                      <m:sup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kumimoji="1" lang="en-US" altLang="ko-KR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ko-KR" sz="170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ko-KR" sz="170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𝐴</m:t>
                            </m:r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1" lang="en-US" altLang="ko-KR" sz="170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(2</m:t>
                            </m:r>
                            <m:r>
                              <a:rPr kumimoji="1" lang="ko-KR" altLang="en-US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𝜋</m:t>
                            </m:r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)</m:t>
                            </m:r>
                          </m:e>
                          <m:sup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ko-KR" sz="170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𝐴</m:t>
                            </m:r>
                          </m:sub>
                        </m:sSub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ko-KR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kumimoji="1" lang="en-US" altLang="ko-KR" sz="170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ko-KR" sz="1700" b="0" i="0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1" lang="en-US" altLang="ko-KR" sz="170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ko-KR" altLang="en-US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ko-KR" sz="170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𝑑</m:t>
                                </m:r>
                                <m:r>
                                  <a:rPr kumimoji="1" lang="ko-KR" altLang="en-US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𝑙</m:t>
                                </m:r>
                              </m:sub>
                            </m:sSub>
                          </m:e>
                        </m:func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ko-KR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kumimoji="1" lang="en-US" altLang="ko-KR" sz="170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ko-KR" sz="1700" b="0" i="0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1" lang="en-US" altLang="ko-KR" sz="170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ko-KR" altLang="en-US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𝑁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ko-KR" sz="170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𝑑</m:t>
                                </m:r>
                                <m:r>
                                  <a:rPr kumimoji="1" lang="ko-KR" altLang="en-US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 </m:t>
                            </m:r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𝑝</m:t>
                            </m:r>
                          </m:e>
                        </m:func>
                        <m:sSubSup>
                          <m:sSubSupPr>
                            <m:ctrlPr>
                              <a:rPr kumimoji="1" lang="en-US" altLang="ko-KR" sz="170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SupPr>
                          <m:e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𝑟𝑒𝑐</m:t>
                            </m:r>
                          </m:sub>
                          <m:sup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−1</m:t>
                            </m:r>
                          </m:sup>
                        </m:sSubSup>
                        <m:sSubSup>
                          <m:sSubSupPr>
                            <m:ctrlPr>
                              <a:rPr kumimoji="1" lang="en-US" altLang="ko-KR" sz="170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SupPr>
                          <m:e>
                            <m:r>
                              <a:rPr kumimoji="1" lang="ko-KR" altLang="en-US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𝑀</m:t>
                            </m:r>
                          </m:sub>
                          <m:sup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𝑊</m:t>
                            </m:r>
                          </m:sup>
                        </m:sSubSup>
                        <m:d>
                          <m:dPr>
                            <m:ctrlPr>
                              <a:rPr kumimoji="1" lang="en-US" altLang="ko-KR" sz="170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ko-KR" sz="170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ko-KR" sz="170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ko-KR" sz="170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ko-KR" sz="170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ko-KR" sz="170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h𝑣</m:t>
                                </m:r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ko-KR" sz="170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𝑅</m:t>
                                </m:r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𝑀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𝑁</m:t>
                        </m:r>
                      </m:sub>
                    </m:sSub>
                    <m:r>
                      <a:rPr kumimoji="1" lang="en-US" altLang="ko-KR" sz="17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,</m:t>
                    </m:r>
                  </m:oMath>
                </a14:m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700" i="1" dirty="0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700" b="0" i="1" dirty="0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𝑀</m:t>
                        </m:r>
                      </m:e>
                      <m:sub>
                        <m:r>
                          <a:rPr kumimoji="1" lang="en-US" altLang="ko-KR" sz="1700" b="0" i="1" dirty="0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700" i="1" dirty="0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700" b="0" i="1" dirty="0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𝑀</m:t>
                        </m:r>
                      </m:e>
                      <m:sub>
                        <m:r>
                          <a:rPr kumimoji="1" lang="en-US" altLang="ko-KR" sz="1700" b="0" i="1" dirty="0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𝐴</m:t>
                        </m:r>
                        <m:r>
                          <a:rPr kumimoji="1" lang="en-US" altLang="ko-KR" sz="1700" b="0" i="1" dirty="0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, and </a:t>
                </a:r>
                <a14:m>
                  <m:oMath xmlns:m="http://schemas.openxmlformats.org/officeDocument/2006/math">
                    <m:r>
                      <a:rPr kumimoji="1" lang="en-US" altLang="ko-KR" sz="1700" b="0" i="1" dirty="0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h</m:t>
                    </m:r>
                  </m:oMath>
                </a14:m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are masses of nucleon, target nucleus,  residual nucleus, and helicity of neutrino. 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The recoil factor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𝑓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𝑟𝑒𝑐</m:t>
                        </m:r>
                      </m:sub>
                    </m:sSub>
                    <m:r>
                      <a:rPr kumimoji="1" lang="en-US" altLang="ko-KR" sz="17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f>
                      <m:fPr>
                        <m:ctrlP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𝐴</m:t>
                            </m:r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kumimoji="1" lang="en-US" altLang="ko-KR" sz="17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dPr>
                      <m:e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1+ </m:t>
                        </m:r>
                        <m:f>
                          <m:fPr>
                            <m:ctrlP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fPr>
                          <m:num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𝐴</m:t>
                                </m:r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−1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1− </m:t>
                            </m:r>
                            <m:f>
                              <m:fPr>
                                <m:ctrlP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⃗"/>
                                    <m:ctrlP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𝑞</m:t>
                                    </m:r>
                                  </m:e>
                                </m:acc>
                                <m:r>
                                  <a:rPr kumimoji="1" lang="en-US" altLang="ko-KR" sz="17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kumimoji="1" lang="en-US" altLang="ko-KR" sz="17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num>
                              <m:den>
                                <m:sSup>
                                  <m:sSupPr>
                                    <m:ctrlP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The kinematics factor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ko-KR" altLang="en-US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𝜎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𝑀</m:t>
                        </m:r>
                      </m:sub>
                      <m:sup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𝑊</m:t>
                        </m:r>
                      </m:sup>
                    </m:sSubSup>
                  </m:oMath>
                </a14:m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is defined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ko-KR" altLang="en-US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𝜎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𝑀</m:t>
                        </m:r>
                      </m:sub>
                      <m:sup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𝑊</m:t>
                        </m:r>
                      </m:sup>
                    </m:sSubSup>
                    <m:r>
                      <a:rPr kumimoji="1" lang="en-US" altLang="ko-KR" sz="17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radPr>
                      <m:deg/>
                      <m:e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1−</m:t>
                        </m:r>
                        <m:f>
                          <m:fPr>
                            <m:ctrlP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𝑓</m:t>
                                </m:r>
                              </m:sub>
                            </m:sSub>
                          </m:den>
                        </m:f>
                      </m:e>
                    </m:rad>
                    <m:sSup>
                      <m:sSupPr>
                        <m:ctrlP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𝐹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ko-KR" sz="1700" b="0" i="0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kumimoji="1" lang="en-US" altLang="ko-KR" sz="1700" b="0" i="1" smtClean="0">
                                            <a:latin typeface="Cambria Math" panose="02040503050406030204" pitchFamily="18" charset="0"/>
                                            <a:ea typeface="굴림" panose="020B0600000101010101" pitchFamily="50" charset="-127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ko-KR" altLang="en-US" sz="1700" b="0" i="1" smtClean="0">
                                            <a:latin typeface="Cambria Math" panose="02040503050406030204" pitchFamily="18" charset="0"/>
                                            <a:ea typeface="굴림" panose="020B0600000101010101" pitchFamily="50" charset="-127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kumimoji="1" lang="en-US" altLang="ko-KR" sz="1700" b="0" i="1" smtClean="0">
                                            <a:latin typeface="Cambria Math" panose="02040503050406030204" pitchFamily="18" charset="0"/>
                                            <a:ea typeface="굴림" panose="020B0600000101010101" pitchFamily="50" charset="-127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  <m: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𝑓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𝑊</m:t>
                                    </m:r>
                                  </m:sub>
                                  <m:sup>
                                    <m: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2</m:t>
                                </m:r>
                                <m:r>
                                  <a:rPr kumimoji="1" lang="ko-KR" altLang="en-US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𝜋</m:t>
                                </m:r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𝑊</m:t>
                                    </m:r>
                                  </m:sub>
                                  <m:sup>
                                    <m:r>
                                      <a:rPr kumimoji="1" lang="en-US" altLang="ko-KR" sz="1700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𝑀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𝑊</m:t>
                        </m:r>
                      </m:sub>
                    </m:sSub>
                  </m:oMath>
                </a14:m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ko-KR" altLang="en-US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𝜃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𝑙</m:t>
                        </m:r>
                      </m:sub>
                    </m:sSub>
                  </m:oMath>
                </a14:m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are the mass of W-boson and scattering angle, respectively.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The </a:t>
                </a:r>
                <a:r>
                  <a:rPr kumimoji="1" lang="en-US" altLang="ko-KR" sz="1700" dirty="0" err="1">
                    <a:latin typeface="굴림" panose="020B0600000101010101" pitchFamily="50" charset="-127"/>
                    <a:ea typeface="굴림" panose="020B0600000101010101" pitchFamily="50" charset="-127"/>
                  </a:rPr>
                  <a:t>Cabibbo</a:t>
                </a:r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ko-KR" altLang="en-US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𝜃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𝐶</m:t>
                        </m:r>
                      </m:sub>
                    </m:sSub>
                  </m:oMath>
                </a14:m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is given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ko-KR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1" lang="en-US" altLang="ko-KR" sz="170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ko-KR" sz="1700" i="0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cos</m:t>
                            </m:r>
                          </m:e>
                          <m:sup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kumimoji="1" lang="en-US" altLang="ko-KR" sz="170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ko-KR" altLang="en-US" sz="170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𝜃</m:t>
                            </m:r>
                          </m:e>
                          <m:sub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𝐶</m:t>
                            </m:r>
                          </m:sub>
                        </m:sSub>
                        <m:r>
                          <a:rPr kumimoji="1" lang="en-US" altLang="ko-KR" sz="1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≃</m:t>
                        </m:r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0.9749</m:t>
                        </m:r>
                      </m:e>
                    </m:func>
                  </m:oMath>
                </a14:m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1" lang="en-US" altLang="ko-KR" sz="1700" dirty="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The relativistic nucleon weak current operator is given by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ko-KR" sz="170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pPr>
                        <m:e>
                          <m: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𝐽</m:t>
                          </m:r>
                        </m:e>
                        <m:sup>
                          <m:r>
                            <a:rPr kumimoji="1" lang="ko-KR" altLang="en-US" sz="170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𝜇</m:t>
                          </m:r>
                        </m:sup>
                      </m:sSup>
                      <m:r>
                        <a:rPr kumimoji="1" lang="en-US" altLang="ko-KR" sz="1700" b="0" i="1" smtClean="0"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= </m:t>
                      </m:r>
                      <m:sSub>
                        <m:sSubPr>
                          <m:ctrlP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bPr>
                        <m:e>
                          <m: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ko-KR" sz="17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sSupPr>
                            <m:e>
                              <m:r>
                                <a:rPr kumimoji="1" lang="en-US" altLang="ko-KR" sz="17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𝑄</m:t>
                              </m:r>
                            </m:e>
                            <m:sup>
                              <m:r>
                                <a:rPr kumimoji="1" lang="en-US" altLang="ko-KR" sz="17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pPr>
                        <m:e>
                          <m:r>
                            <a:rPr kumimoji="1" lang="ko-KR" altLang="en-US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𝛾</m:t>
                          </m:r>
                        </m:e>
                        <m:sup>
                          <m:r>
                            <a:rPr kumimoji="1" lang="ko-KR" altLang="en-US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𝜇</m:t>
                          </m:r>
                        </m:sup>
                      </m:sSup>
                      <m:r>
                        <a:rPr kumimoji="1" lang="en-US" altLang="ko-KR" sz="1700" b="0" i="1" smtClean="0"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+</m:t>
                      </m:r>
                      <m:r>
                        <a:rPr kumimoji="1" lang="en-US" altLang="ko-KR" sz="1700" b="0" i="1" smtClean="0"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𝑖</m:t>
                      </m:r>
                      <m:r>
                        <a:rPr kumimoji="1" lang="en-US" altLang="ko-KR" sz="1700" b="0" i="1" smtClean="0"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 </m:t>
                      </m:r>
                      <m:f>
                        <m:fPr>
                          <m:ctrlP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fPr>
                        <m:num>
                          <m:r>
                            <a:rPr kumimoji="1" lang="ko-KR" altLang="en-US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𝜅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ko-KR" sz="17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17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2</m:t>
                              </m:r>
                              <m:r>
                                <a:rPr kumimoji="1" lang="en-US" altLang="ko-KR" sz="17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ko-KR" sz="17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bPr>
                        <m:e>
                          <m: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ko-KR" sz="17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sSupPr>
                            <m:e>
                              <m:r>
                                <a:rPr kumimoji="1" lang="en-US" altLang="ko-KR" sz="17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𝑄</m:t>
                              </m:r>
                            </m:e>
                            <m:sup>
                              <m:r>
                                <a:rPr kumimoji="1" lang="en-US" altLang="ko-KR" sz="17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pPr>
                        <m:e>
                          <m:r>
                            <a:rPr kumimoji="1" lang="ko-KR" altLang="en-US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𝜎</m:t>
                          </m:r>
                        </m:e>
                        <m:sup>
                          <m:r>
                            <a:rPr kumimoji="1" lang="ko-KR" altLang="en-US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bPr>
                        <m:e>
                          <m: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𝑞</m:t>
                          </m:r>
                        </m:e>
                        <m:sub>
                          <m:r>
                            <a:rPr kumimoji="1" lang="ko-KR" altLang="en-US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𝜈</m:t>
                          </m:r>
                        </m:sub>
                      </m:sSub>
                      <m:r>
                        <a:rPr kumimoji="1" lang="en-US" altLang="ko-KR" sz="1700" b="0" i="1" smtClean="0"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 + </m:t>
                      </m:r>
                      <m:sSub>
                        <m:sSubPr>
                          <m:ctrlP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bPr>
                        <m:e>
                          <m: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ko-KR" sz="17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sSupPr>
                            <m:e>
                              <m:r>
                                <a:rPr kumimoji="1" lang="en-US" altLang="ko-KR" sz="17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𝑄</m:t>
                              </m:r>
                            </m:e>
                            <m:sup>
                              <m:r>
                                <a:rPr kumimoji="1" lang="en-US" altLang="ko-KR" sz="17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pPr>
                        <m:e>
                          <m:r>
                            <a:rPr kumimoji="1" lang="ko-KR" altLang="en-US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𝛾</m:t>
                          </m:r>
                        </m:e>
                        <m:sup>
                          <m:r>
                            <a:rPr kumimoji="1" lang="ko-KR" altLang="en-US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bPr>
                        <m:e>
                          <m:r>
                            <a:rPr kumimoji="1" lang="ko-KR" altLang="en-US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5</m:t>
                          </m:r>
                        </m:sub>
                      </m:sSub>
                      <m:r>
                        <a:rPr kumimoji="1" lang="en-US" altLang="ko-KR" sz="1700" b="0" i="1" smtClean="0"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+ </m:t>
                      </m:r>
                      <m:f>
                        <m:fPr>
                          <m:ctrlP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fPr>
                        <m:num>
                          <m: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ko-KR" sz="17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17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2</m:t>
                              </m:r>
                              <m:r>
                                <a:rPr kumimoji="1" lang="en-US" altLang="ko-KR" sz="17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ko-KR" sz="17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bPr>
                        <m:e>
                          <m: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ko-KR" sz="17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sSupPr>
                            <m:e>
                              <m:r>
                                <a:rPr kumimoji="1" lang="en-US" altLang="ko-KR" sz="17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𝑄</m:t>
                              </m:r>
                            </m:e>
                            <m:sup>
                              <m:r>
                                <a:rPr kumimoji="1" lang="en-US" altLang="ko-KR" sz="17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pPr>
                        <m:e>
                          <m: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𝑞</m:t>
                          </m:r>
                        </m:e>
                        <m:sup>
                          <m:r>
                            <a:rPr kumimoji="1" lang="ko-KR" altLang="en-US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bPr>
                        <m:e>
                          <m:r>
                            <a:rPr kumimoji="1" lang="ko-KR" altLang="en-US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ko-KR" sz="17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5</m:t>
                          </m:r>
                        </m:sub>
                      </m:sSub>
                      <m:r>
                        <a:rPr kumimoji="1" lang="en-US" altLang="ko-KR" sz="1700" b="0" i="0" smtClean="0"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,</m:t>
                      </m:r>
                    </m:oMath>
                  </m:oMathPara>
                </a14:m>
                <a:endParaRPr kumimoji="1" lang="en-US" altLang="ko-KR" sz="1700" dirty="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where the weak form factors are written as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700" dirty="0">
                    <a:ea typeface="굴림" panose="020B0600000101010101" pitchFamily="50" charset="-127"/>
                  </a:rPr>
                  <a:t>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𝐹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𝑖</m:t>
                        </m:r>
                      </m:sub>
                      <m:sup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𝑉</m:t>
                        </m:r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,</m:t>
                        </m:r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𝑝</m:t>
                        </m:r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(</m:t>
                        </m:r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𝑛</m:t>
                        </m:r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)</m:t>
                        </m:r>
                      </m:sup>
                    </m:sSubSup>
                    <m:r>
                      <a:rPr kumimoji="1" lang="en-US" altLang="ko-KR" sz="17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 </m:t>
                    </m:r>
                    <m:sSubSup>
                      <m:sSubSupPr>
                        <m:ctrlP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𝐹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𝑖</m:t>
                        </m:r>
                      </m:sub>
                      <m:sup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𝑝</m:t>
                        </m:r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(</m:t>
                        </m:r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𝑛</m:t>
                        </m:r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)</m:t>
                        </m:r>
                      </m:sup>
                    </m:sSubSup>
                    <m:r>
                      <a:rPr kumimoji="1" lang="en-US" altLang="ko-KR" sz="17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(</m:t>
                    </m:r>
                    <m:sSup>
                      <m:sSupPr>
                        <m:ctrlP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𝑄</m:t>
                        </m:r>
                      </m:e>
                      <m:sup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kumimoji="1" lang="en-US" altLang="ko-KR" sz="17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) − </m:t>
                    </m:r>
                    <m:sSubSup>
                      <m:sSubSupPr>
                        <m:ctrlP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𝐹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𝑖</m:t>
                        </m:r>
                      </m:sub>
                      <m:sup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𝑛</m:t>
                        </m:r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(</m:t>
                        </m:r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𝑝</m:t>
                        </m:r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)</m:t>
                        </m:r>
                      </m:sup>
                    </m:sSubSup>
                    <m:r>
                      <a:rPr kumimoji="1" lang="en-US" altLang="ko-KR" sz="17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(</m:t>
                    </m:r>
                    <m:sSup>
                      <m:sSupPr>
                        <m:ctrlP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𝑄</m:t>
                        </m:r>
                      </m:e>
                      <m:sup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kumimoji="1" lang="en-US" altLang="ko-KR" sz="17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)</m:t>
                    </m:r>
                  </m:oMath>
                </a14:m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The axial form factor for CC reaction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𝐺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𝑄</m:t>
                            </m:r>
                          </m:e>
                          <m:sup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ko-KR" sz="17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=−</m:t>
                    </m:r>
                    <m:sSub>
                      <m:sSubPr>
                        <m:ctrlP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𝑔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𝐴</m:t>
                        </m:r>
                      </m:sub>
                    </m:sSub>
                    <m:r>
                      <a:rPr kumimoji="1" lang="en-US" altLang="ko-KR" sz="17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/</m:t>
                    </m:r>
                    <m:sSup>
                      <m:sSupPr>
                        <m:ctrlPr>
                          <a:rPr kumimoji="1" lang="en-US" altLang="ko-KR" sz="17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ko-KR" sz="17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r>
                              <a:rPr kumimoji="1" lang="en-US" altLang="ko-KR" sz="17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1+</m:t>
                            </m:r>
                            <m:f>
                              <m:fPr>
                                <m:ctrlPr>
                                  <a:rPr kumimoji="1" lang="en-US" altLang="ko-KR" sz="17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ko-KR" sz="1700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1700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kumimoji="1" lang="en-US" altLang="ko-KR" sz="1700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kumimoji="1" lang="en-US" altLang="ko-KR" sz="1700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ko-KR" sz="1700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1" lang="en-US" altLang="ko-KR" sz="1700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𝐴</m:t>
                                    </m:r>
                                  </m:sub>
                                  <m:sup>
                                    <m:r>
                                      <a:rPr kumimoji="1" lang="en-US" altLang="ko-KR" sz="1700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kumimoji="1" lang="en-US" altLang="ko-KR" sz="17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kumimoji="1" lang="en-US" altLang="ko-KR" sz="17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, </m:t>
                    </m:r>
                  </m:oMath>
                </a14:m>
                <a:endParaRPr kumimoji="1" lang="en-US" altLang="ko-KR" sz="1700" b="0" dirty="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𝑔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𝐴</m:t>
                        </m:r>
                      </m:sub>
                    </m:sSub>
                    <m:r>
                      <a:rPr kumimoji="1" lang="en-US" altLang="ko-KR" sz="17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=1.262</m:t>
                    </m:r>
                  </m:oMath>
                </a14:m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and two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𝑀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𝐴</m:t>
                        </m:r>
                      </m:sub>
                    </m:sSub>
                    <m:r>
                      <a:rPr kumimoji="1" lang="en-US" altLang="ko-KR" sz="17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r>
                      <a:rPr kumimoji="1" lang="en-US" altLang="ko-KR" sz="1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1.032</m:t>
                    </m:r>
                    <m:r>
                      <a:rPr kumimoji="1" lang="en-US" altLang="ko-KR" sz="17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 </m:t>
                    </m:r>
                  </m:oMath>
                </a14:m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and </a:t>
                </a:r>
                <a14:m>
                  <m:oMath xmlns:m="http://schemas.openxmlformats.org/officeDocument/2006/math">
                    <m:r>
                      <a:rPr kumimoji="1" lang="en-US" altLang="ko-KR" sz="17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1.30</m:t>
                    </m:r>
                  </m:oMath>
                </a14:m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GeV.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The </a:t>
                </a:r>
                <a:r>
                  <a:rPr kumimoji="1" lang="en-US" altLang="ko-KR" sz="1700" dirty="0" err="1">
                    <a:latin typeface="굴림" panose="020B0600000101010101" pitchFamily="50" charset="-127"/>
                    <a:ea typeface="굴림" panose="020B0600000101010101" pitchFamily="50" charset="-127"/>
                  </a:rPr>
                  <a:t>pseudoscalar</a:t>
                </a:r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form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𝐺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𝑄</m:t>
                            </m:r>
                          </m:e>
                          <m:sup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ko-KR" sz="17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f>
                      <m:fPr>
                        <m:ctrlP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2</m:t>
                            </m:r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𝑄</m:t>
                            </m:r>
                          </m:e>
                          <m:sup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SupPr>
                          <m:e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ko-KR" altLang="en-US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𝜋</m:t>
                            </m:r>
                          </m:sub>
                          <m:sup>
                            <m: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𝐺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𝐴</m:t>
                        </m:r>
                      </m:sub>
                    </m:sSub>
                    <m:r>
                      <a:rPr kumimoji="1" lang="en-US" altLang="ko-KR" sz="17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(</m:t>
                    </m:r>
                    <m:sSup>
                      <m:sSupPr>
                        <m:ctrlP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𝑄</m:t>
                        </m:r>
                      </m:e>
                      <m:sup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kumimoji="1" lang="en-US" altLang="ko-KR" sz="17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)</m:t>
                    </m:r>
                  </m:oMath>
                </a14:m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𝑚</m:t>
                        </m:r>
                      </m:e>
                      <m:sub>
                        <m:r>
                          <a:rPr kumimoji="1" lang="ko-KR" altLang="en-US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𝜋</m:t>
                        </m:r>
                      </m:sub>
                    </m:sSub>
                  </m:oMath>
                </a14:m>
                <a:r>
                  <a:rPr kumimoji="1" lang="en-US" altLang="ko-KR" sz="17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is the pion mass and the factor vanishes for NC reaction. </a:t>
                </a:r>
              </a:p>
            </p:txBody>
          </p:sp>
        </mc:Choice>
        <mc:Fallback xmlns="">
          <p:sp>
            <p:nvSpPr>
              <p:cNvPr id="3174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036496" cy="6833666"/>
              </a:xfrm>
              <a:prstGeom prst="rect">
                <a:avLst/>
              </a:prstGeom>
              <a:blipFill>
                <a:blip r:embed="rId2"/>
                <a:stretch>
                  <a:fillRect l="-877" t="-624" b="-1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463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0" y="667062"/>
            <a:ext cx="4117235" cy="3121977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548679"/>
            <a:ext cx="4418271" cy="3377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889" y="-172192"/>
                <a:ext cx="6272038" cy="668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ko-KR" dirty="0"/>
              </a:p>
              <a:p>
                <a:r>
                  <a:rPr lang="en-US" altLang="ko-KR" dirty="0" err="1"/>
                  <a:t>MiniBooNE</a:t>
                </a:r>
                <a:r>
                  <a:rPr lang="en-US" altLang="ko-KR" dirty="0"/>
                  <a:t> data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⟶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⟶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dirty="0"/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9" y="-172192"/>
                <a:ext cx="6272038" cy="668645"/>
              </a:xfrm>
              <a:prstGeom prst="rect">
                <a:avLst/>
              </a:prstGeom>
              <a:blipFill>
                <a:blip r:embed="rId4"/>
                <a:stretch>
                  <a:fillRect l="-875" b="-100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그림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26553"/>
            <a:ext cx="4258182" cy="3153992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2698" y="3926552"/>
            <a:ext cx="4289742" cy="29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58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116632"/>
                <a:ext cx="5249963" cy="94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T2K data  from 12C and </a:t>
                </a:r>
                <a:r>
                  <a:rPr lang="en-US" altLang="ko-KR" dirty="0" err="1"/>
                  <a:t>MicroBooNE</a:t>
                </a:r>
                <a:r>
                  <a:rPr lang="en-US" altLang="ko-KR" dirty="0"/>
                  <a:t> from 40Ar</a:t>
                </a:r>
              </a:p>
              <a:p>
                <a:endParaRPr lang="en-US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⟶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5249963" cy="945643"/>
              </a:xfrm>
              <a:prstGeom prst="rect">
                <a:avLst/>
              </a:prstGeom>
              <a:blipFill>
                <a:blip r:embed="rId2"/>
                <a:stretch>
                  <a:fillRect l="-928" t="-3226" r="-116" b="-12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72" y="1062275"/>
            <a:ext cx="3522611" cy="308680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AFA94B3-613C-42BC-A6FC-06320DE44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297" y="980728"/>
            <a:ext cx="4161191" cy="324036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3474C9C0-DFB2-71C4-A34A-C7701401A058}"/>
              </a:ext>
            </a:extLst>
          </p:cNvPr>
          <p:cNvGrpSpPr/>
          <p:nvPr/>
        </p:nvGrpSpPr>
        <p:grpSpPr>
          <a:xfrm>
            <a:off x="562273" y="4221088"/>
            <a:ext cx="6746032" cy="2533530"/>
            <a:chOff x="179512" y="501500"/>
            <a:chExt cx="8434508" cy="2927500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60F00657-E61F-07F3-362A-17FF62102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512" y="501500"/>
              <a:ext cx="4038808" cy="2927500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C00865C7-B6D2-28C3-D765-B29B47097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501500"/>
              <a:ext cx="4042020" cy="2855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022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565" y="404664"/>
            <a:ext cx="8565165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※ Published</a:t>
            </a:r>
            <a:r>
              <a:rPr lang="ko-KR" altLang="en-US" sz="2000" dirty="0"/>
              <a:t> </a:t>
            </a:r>
            <a:r>
              <a:rPr lang="en-US" altLang="ko-KR" sz="2000" dirty="0"/>
              <a:t>works with Prof. Hyun and Dr. Gil</a:t>
            </a:r>
          </a:p>
          <a:p>
            <a:endParaRPr lang="en-US" altLang="ko-KR" dirty="0"/>
          </a:p>
          <a:p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1. Neutron skin of 27Al with </a:t>
            </a:r>
            <a:r>
              <a:rPr lang="en-US" altLang="ko-KR" sz="2000" dirty="0" err="1">
                <a:latin typeface="굴림" panose="020B0600000101010101" pitchFamily="50" charset="-127"/>
                <a:ea typeface="굴림" panose="020B0600000101010101" pitchFamily="50" charset="-127"/>
              </a:rPr>
              <a:t>Skyrme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 and Korea-IBS-Daegu-SKKU </a:t>
            </a:r>
          </a:p>
          <a:p>
            <a:pPr algn="l"/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    density functionals : </a:t>
            </a:r>
            <a:r>
              <a:rPr lang="en-US" altLang="ko-KR" sz="1800" b="0" i="0" u="none" strike="noStrike" baseline="0" dirty="0">
                <a:latin typeface="AdvTTc7427115"/>
              </a:rPr>
              <a:t>Modern Physics Letters A, 39, 2350184, (2024)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2. Exclusive (</a:t>
            </a:r>
            <a:r>
              <a:rPr lang="en-US" altLang="ko-KR" sz="2000" dirty="0" err="1">
                <a:latin typeface="굴림" panose="020B0600000101010101" pitchFamily="50" charset="-127"/>
                <a:ea typeface="굴림" panose="020B0600000101010101" pitchFamily="50" charset="-127"/>
              </a:rPr>
              <a:t>e,e’p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) reaction : </a:t>
            </a:r>
            <a:r>
              <a:rPr lang="en-US" altLang="ko-KR" sz="1800" b="0" i="0" u="none" strike="noStrike" baseline="0" dirty="0">
                <a:latin typeface="Times-Roman"/>
              </a:rPr>
              <a:t>PRC </a:t>
            </a:r>
            <a:r>
              <a:rPr lang="en-US" altLang="ko-KR" sz="1800" b="1" i="0" u="none" strike="noStrike" baseline="0" dirty="0">
                <a:latin typeface="Times-Bold"/>
              </a:rPr>
              <a:t>104</a:t>
            </a:r>
            <a:r>
              <a:rPr lang="en-US" altLang="ko-KR" sz="1800" b="0" i="0" u="none" strike="noStrike" baseline="0" dirty="0">
                <a:latin typeface="Times-Roman"/>
              </a:rPr>
              <a:t>, 044613 (2021)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l"/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3. Inclusive (</a:t>
            </a:r>
            <a:r>
              <a:rPr lang="en-US" altLang="ko-KR" sz="2000" dirty="0" err="1">
                <a:latin typeface="굴림" panose="020B0600000101010101" pitchFamily="50" charset="-127"/>
                <a:ea typeface="굴림" panose="020B0600000101010101" pitchFamily="50" charset="-127"/>
              </a:rPr>
              <a:t>e,e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’) reaction : </a:t>
            </a:r>
            <a:r>
              <a:rPr lang="en-US" altLang="ko-KR" sz="1800" b="0" i="0" u="none" strike="noStrike" baseline="0" dirty="0">
                <a:latin typeface="Times-Roman"/>
              </a:rPr>
              <a:t>PRC </a:t>
            </a:r>
            <a:r>
              <a:rPr lang="en-US" altLang="ko-KR" sz="1800" b="1" i="0" u="none" strike="noStrike" baseline="0" dirty="0">
                <a:latin typeface="Times-Bold"/>
              </a:rPr>
              <a:t>105</a:t>
            </a:r>
            <a:r>
              <a:rPr lang="en-US" altLang="ko-KR" sz="1800" b="0" i="0" u="none" strike="noStrike" baseline="0" dirty="0">
                <a:latin typeface="Times-Roman"/>
              </a:rPr>
              <a:t>, 024607 (2022)</a:t>
            </a:r>
          </a:p>
          <a:p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4. Charged-current neutrino-nucleus scattering :</a:t>
            </a:r>
          </a:p>
          <a:p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en-US" altLang="ko-KR" sz="1800" b="0" i="0" u="none" strike="noStrike" baseline="0" dirty="0">
                <a:latin typeface="AKPHP M+ Gulliver"/>
              </a:rPr>
              <a:t>PLB 833, 137273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AKPIB M+ Univers"/>
              </a:rPr>
              <a:t>(2022), </a:t>
            </a:r>
            <a:r>
              <a:rPr lang="en-US" altLang="ko-KR" sz="1800" b="0" i="0" u="none" strike="noStrike" baseline="0" dirty="0">
                <a:latin typeface="TimesNewRomanPSMT"/>
              </a:rPr>
              <a:t>Chinese Physics C 48, 084101 </a:t>
            </a:r>
            <a:r>
              <a:rPr lang="en-US" altLang="ko-KR" sz="2000" b="0" i="0" u="none" strike="noStrike" baseline="0" dirty="0">
                <a:latin typeface="TimesNewRomanPSMT"/>
              </a:rPr>
              <a:t>(2024) 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5. Effect of neutrino’s electromagnetic properties : submitted to PRC </a:t>
            </a:r>
          </a:p>
          <a:p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    with Profs. Hyun and Nam</a:t>
            </a:r>
          </a:p>
        </p:txBody>
      </p:sp>
    </p:spTree>
    <p:extLst>
      <p:ext uri="{BB962C8B-B14F-4D97-AF65-F5344CB8AC3E}">
        <p14:creationId xmlns:p14="http://schemas.microsoft.com/office/powerpoint/2010/main" val="988260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6762750" cy="5133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188640"/>
                <a:ext cx="2329805" cy="94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MINER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ko-KR" dirty="0"/>
                  <a:t>A data 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⟶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8640"/>
                <a:ext cx="2329805" cy="945643"/>
              </a:xfrm>
              <a:prstGeom prst="rect">
                <a:avLst/>
              </a:prstGeom>
              <a:blipFill>
                <a:blip r:embed="rId3"/>
                <a:stretch>
                  <a:fillRect l="-2356" t="-3871" b="-6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790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6534150" cy="3105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2017" y="188640"/>
            <a:ext cx="8842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KDAR (kaon-decays-at rest) data : </a:t>
            </a:r>
          </a:p>
          <a:p>
            <a:r>
              <a:rPr lang="en-US" altLang="ko-KR" dirty="0"/>
              <a:t>when a positive kaon at rest decays, </a:t>
            </a:r>
            <a:r>
              <a:rPr lang="en-US" altLang="ko-KR" dirty="0" err="1"/>
              <a:t>monoenergetic</a:t>
            </a:r>
            <a:r>
              <a:rPr lang="en-US" altLang="ko-KR" dirty="0"/>
              <a:t> muon neutrinos are created at 236 MeV. </a:t>
            </a:r>
          </a:p>
          <a:p>
            <a:r>
              <a:rPr lang="en-US" altLang="ko-K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3366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023" y="7029"/>
                <a:ext cx="9144000" cy="6494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/>
                  <a:t>Summary </a:t>
                </a:r>
              </a:p>
              <a:p>
                <a:endParaRPr lang="en-US" altLang="ko-KR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Results of the KIDS EDF are in good agreement with the T2K and MINER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ko-KR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A data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ko-KR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In the comparison with the </a:t>
                </a:r>
                <a:r>
                  <a:rPr lang="en-US" altLang="ko-KR" dirty="0" err="1">
                    <a:latin typeface="새굴림" panose="02030600000101010101" pitchFamily="18" charset="-127"/>
                    <a:ea typeface="새굴림" panose="02030600000101010101" pitchFamily="18" charset="-127"/>
                  </a:rPr>
                  <a:t>MiniBooNE</a:t>
                </a:r>
                <a:r>
                  <a:rPr lang="en-US" altLang="ko-KR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 data, role of the effective mass becomes less dominant compared to the T2K and MINER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ko-KR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A data, but the effect of the axial mass becomes crucial.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For the total cross section of the neutrino, the standard value of the axial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=1.032</m:t>
                    </m:r>
                  </m:oMath>
                </a14:m>
                <a:r>
                  <a:rPr lang="en-US" altLang="ko-KR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 GeV fails to reproduce the neutrino data.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The effect of the axial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ko-KR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 is small at low incident energies of the neutrino,</a:t>
                </a:r>
              </a:p>
              <a:p>
                <a:pPr algn="just"/>
                <a:r>
                  <a:rPr lang="en-US" altLang="ko-KR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    but the effect increases with higher neutrino energies.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The double-differential cross sections in the models do not provide the data reported from </a:t>
                </a:r>
                <a:r>
                  <a:rPr lang="en-US" altLang="ko-KR" dirty="0" err="1">
                    <a:latin typeface="새굴림" panose="02030600000101010101" pitchFamily="18" charset="-127"/>
                    <a:ea typeface="새굴림" panose="02030600000101010101" pitchFamily="18" charset="-127"/>
                  </a:rPr>
                  <a:t>MicroBooNE</a:t>
                </a:r>
                <a:r>
                  <a:rPr lang="en-US" altLang="ko-KR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.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The cross sections agree with the data at forward angles but they do not agree with the data at backward angles.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The single-differential cross sections were also calculated in terms of energy transfer and compared with the data measured from </a:t>
                </a:r>
                <a:r>
                  <a:rPr lang="en-US" altLang="ko-KR" dirty="0" err="1">
                    <a:latin typeface="새굴림" panose="02030600000101010101" pitchFamily="18" charset="-127"/>
                    <a:ea typeface="새굴림" panose="02030600000101010101" pitchFamily="18" charset="-127"/>
                  </a:rPr>
                  <a:t>MicroBooNE</a:t>
                </a:r>
                <a:r>
                  <a:rPr lang="en-US" altLang="ko-KR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The theoretical results do not describe the data at all owing to the various entangled reaction channels.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The theoretical cross sections of the SkI3 model agree with the </a:t>
                </a:r>
                <a:r>
                  <a:rPr lang="en-US" altLang="ko-KR" dirty="0" err="1">
                    <a:latin typeface="새굴림" panose="02030600000101010101" pitchFamily="18" charset="-127"/>
                    <a:ea typeface="새굴림" panose="02030600000101010101" pitchFamily="18" charset="-127"/>
                  </a:rPr>
                  <a:t>MicroBooNE</a:t>
                </a:r>
                <a:endParaRPr lang="en-US" altLang="ko-KR" dirty="0">
                  <a:latin typeface="새굴림" panose="02030600000101010101" pitchFamily="18" charset="-127"/>
                  <a:ea typeface="새굴림" panose="02030600000101010101" pitchFamily="18" charset="-127"/>
                </a:endParaRPr>
              </a:p>
              <a:p>
                <a:r>
                  <a:rPr lang="en-US" altLang="ko-KR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    data for the outgoing muon energy relatively well, but the other models</a:t>
                </a:r>
              </a:p>
              <a:p>
                <a:r>
                  <a:rPr lang="en-US" altLang="ko-KR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    underestimate the data.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새굴림" panose="02030600000101010101" pitchFamily="18" charset="-127"/>
                  <a:ea typeface="새굴림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3" y="7029"/>
                <a:ext cx="9144000" cy="6494085"/>
              </a:xfrm>
              <a:prstGeom prst="rect">
                <a:avLst/>
              </a:prstGeom>
              <a:blipFill>
                <a:blip r:embed="rId2"/>
                <a:stretch>
                  <a:fillRect l="-667" t="-469" r="-6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140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564904"/>
            <a:ext cx="4237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0070C0"/>
                </a:solidFill>
              </a:rPr>
              <a:t>Thank you for your attention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1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116632"/>
                <a:ext cx="8762912" cy="60022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>
                    <a:solidFill>
                      <a:srgbClr val="0070C0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Nonunitary transformation </a:t>
                </a:r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:</a:t>
                </a:r>
              </a:p>
              <a:p>
                <a:endParaRPr lang="en-US" altLang="ko-KR" dirty="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endParaRPr lang="en-US" altLang="ko-KR" dirty="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For the nucleon wave functions, we solve the Dirac equation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l-GR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</a:p>
              <a:p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Redefine the wave function as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⁡[−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)]</m:t>
                        </m:r>
                        <m:r>
                          <m:rPr>
                            <m:sty m:val="p"/>
                          </m:rPr>
                          <a:rPr lang="el-GR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,</a:t>
                </a:r>
              </a:p>
              <a:p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is the Darwin nonlocal factor and the Dirac equation is rewritten as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)−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⃗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</a:p>
              <a:p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, 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func>
                      <m:func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dirty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</a:p>
              <a:p>
                <a:endParaRPr lang="en-US" altLang="ko-KR" dirty="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We obtain relativistic potentials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from nonrelativistic potential. </a:t>
                </a:r>
              </a:p>
              <a:p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The relativistic potentials are given by 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𝑛𝑜𝑛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</m:d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𝑛𝑜𝑛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</m:d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exp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  <m:nary>
                          <m:nary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𝑀𝑟</m:t>
                            </m:r>
                            <m:sSub>
                              <m:sSubPr>
                                <m:ctrlP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  <m:t>𝑠𝑜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e>
                        </m:nary>
                      </m:e>
                    </m:d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𝑛𝑜𝑛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𝑐𝑒𝑛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𝑐𝑜𝑢𝑙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𝑀𝑟𝑉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𝑠𝑜</m:t>
                        </m:r>
                      </m:sub>
                    </m:sSub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endParaRPr lang="ko-KR" altLang="en-US" dirty="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6632"/>
                <a:ext cx="8762912" cy="6002284"/>
              </a:xfrm>
              <a:prstGeom prst="rect">
                <a:avLst/>
              </a:prstGeom>
              <a:blipFill>
                <a:blip r:embed="rId2"/>
                <a:stretch>
                  <a:fillRect l="-765" t="-508" b="-10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946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8640"/>
            <a:ext cx="6181725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8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8784976" cy="1439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rgbClr val="CC66FF"/>
                    </a:solidFill>
                  </a:rPr>
                  <a:t>  Model </a:t>
                </a:r>
              </a:p>
              <a:p>
                <a:endParaRPr lang="en-US" altLang="ko-KR" dirty="0"/>
              </a:p>
              <a:p>
                <a:r>
                  <a:rPr lang="en-US" altLang="ko-KR" dirty="0" err="1">
                    <a:latin typeface="굴림" panose="020B0600000101010101" pitchFamily="50" charset="-127"/>
                    <a:ea typeface="굴림" panose="020B0600000101010101" pitchFamily="50" charset="-127"/>
                  </a:rPr>
                  <a:t>Isoscalar</a:t>
                </a:r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and </a:t>
                </a:r>
                <a:r>
                  <a:rPr lang="en-US" altLang="ko-KR" dirty="0" err="1">
                    <a:latin typeface="굴림" panose="020B0600000101010101" pitchFamily="50" charset="-127"/>
                    <a:ea typeface="굴림" panose="020B0600000101010101" pitchFamily="50" charset="-127"/>
                  </a:rPr>
                  <a:t>isovector</a:t>
                </a:r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effective mass ratios are defined as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,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ko-KR" altLang="en-US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are effective masses, respectively.</a:t>
                </a:r>
                <a:endParaRPr lang="ko-KR" altLang="en-US" dirty="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784976" cy="1439561"/>
              </a:xfrm>
              <a:prstGeom prst="rect">
                <a:avLst/>
              </a:prstGeom>
              <a:blipFill>
                <a:blip r:embed="rId2"/>
                <a:stretch>
                  <a:fillRect l="-555" t="-3390" b="-4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86" y="1439561"/>
            <a:ext cx="4438650" cy="14573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14" y="2877372"/>
            <a:ext cx="4938750" cy="197841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31" y="4835301"/>
            <a:ext cx="4823632" cy="202511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308" y="2766885"/>
            <a:ext cx="3995936" cy="208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직사각형 1"/>
              <p:cNvSpPr/>
              <p:nvPr/>
            </p:nvSpPr>
            <p:spPr>
              <a:xfrm>
                <a:off x="0" y="-1063"/>
                <a:ext cx="9036496" cy="4342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>
                    <a:solidFill>
                      <a:srgbClr val="CC66FF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Neutron skin of 27Al with </a:t>
                </a:r>
                <a:r>
                  <a:rPr lang="en-US" altLang="ko-KR" sz="2200" b="1" dirty="0" err="1">
                    <a:solidFill>
                      <a:srgbClr val="CC66FF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Skyrme</a:t>
                </a:r>
                <a:r>
                  <a:rPr lang="en-US" altLang="ko-KR" sz="2200" b="1" dirty="0">
                    <a:solidFill>
                      <a:srgbClr val="CC66FF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and Korea-IBS-Daegu-SKKU </a:t>
                </a:r>
              </a:p>
              <a:p>
                <a:r>
                  <a:rPr lang="en-US" altLang="ko-KR" sz="2200" b="1" dirty="0">
                    <a:solidFill>
                      <a:srgbClr val="CC66FF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density functionals</a:t>
                </a:r>
              </a:p>
              <a:p>
                <a:endParaRPr lang="en-US" altLang="ko-KR" dirty="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The neutron skin thickness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𝑛𝑝</m:t>
                        </m:r>
                      </m:sub>
                    </m:sSub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) for 208Pb is </a:t>
                </a:r>
                <a:r>
                  <a:rPr lang="en-US" altLang="ko-KR" dirty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0.283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ko-KR" dirty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0.071</a:t>
                </a:r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fm at</a:t>
                </a:r>
                <a:r>
                  <a:rPr lang="ko-KR" altLang="en-US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dirty="0" err="1">
                    <a:latin typeface="굴림" panose="020B0600000101010101" pitchFamily="50" charset="-127"/>
                    <a:ea typeface="굴림" panose="020B0600000101010101" pitchFamily="50" charset="-127"/>
                  </a:rPr>
                  <a:t>Jlab</a:t>
                </a:r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(PREX1). </a:t>
                </a:r>
              </a:p>
              <a:p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At </a:t>
                </a:r>
                <a:r>
                  <a:rPr lang="en-US" altLang="ko-KR" dirty="0" err="1">
                    <a:latin typeface="굴림" panose="020B0600000101010101" pitchFamily="50" charset="-127"/>
                    <a:ea typeface="굴림" panose="020B0600000101010101" pitchFamily="50" charset="-127"/>
                  </a:rPr>
                  <a:t>Jlab</a:t>
                </a:r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(PREX2),</a:t>
                </a:r>
                <a:r>
                  <a:rPr lang="en-US" altLang="ko-KR" baseline="300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the neutron skin thickness for 27Al is </a:t>
                </a:r>
                <a:r>
                  <a:rPr lang="en-US" altLang="ko-KR" dirty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-0.04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ko-KR" dirty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0.12 </a:t>
                </a:r>
                <a:r>
                  <a:rPr lang="en-US" altLang="ko-KR" dirty="0" err="1">
                    <a:latin typeface="굴림" panose="020B0600000101010101" pitchFamily="50" charset="-127"/>
                    <a:ea typeface="굴림" panose="020B0600000101010101" pitchFamily="50" charset="-127"/>
                  </a:rPr>
                  <a:t>fm</a:t>
                </a:r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and the parity-violating asymmetry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𝑝𝑣</m:t>
                        </m:r>
                      </m:sub>
                    </m:sSub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) was measured as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𝐴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𝑝𝑣</m:t>
                        </m:r>
                      </m:sub>
                    </m:sSub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=(2.16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±0.11±0.16)×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</a:p>
              <a:p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Target</a:t>
                </a:r>
                <a:r>
                  <a:rPr lang="ko-KR" altLang="en-US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27Al is open-shell and odd-number nucleus, so that the effect of the pairing has to be included. </a:t>
                </a:r>
              </a:p>
              <a:p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We use constant force for the pairing force given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𝑞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𝑞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ko-KR" altLang="en-US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𝛽</m:t>
                        </m:r>
                        <m:r>
                          <a:rPr lang="ko-KR" altLang="en-US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𝑞</m:t>
                        </m:r>
                      </m:sub>
                      <m:sup/>
                      <m:e>
                        <m:rad>
                          <m:radPr>
                            <m:degHide m:val="on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𝛽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ko-KR" altLang="en-US" b="0" i="1" smtClean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𝛽</m:t>
                                    </m:r>
                                  </m:sub>
                                </m:sSub>
                              </m:e>
                            </m:d>
                          </m:e>
                        </m:rad>
                      </m:e>
                    </m:nary>
                    <m:r>
                      <a:rPr lang="en-US" altLang="ko-KR" b="0" i="0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with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𝑞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22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and occupation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𝑤</m:t>
                        </m:r>
                      </m:e>
                      <m:sub>
                        <m:r>
                          <a:rPr lang="ko-KR" altLang="en-US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in the given orbit. There is a hole state of proton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𝑑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5/2</m:t>
                        </m:r>
                      </m:sub>
                    </m:sSub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level.</a:t>
                </a:r>
              </a:p>
              <a:p>
                <a:endParaRPr lang="en-US" altLang="ko-KR" dirty="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endParaRPr lang="en-US" altLang="ko-KR" baseline="30000" dirty="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mc:Choice>
        <mc:Fallback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063"/>
                <a:ext cx="9036496" cy="4342279"/>
              </a:xfrm>
              <a:prstGeom prst="rect">
                <a:avLst/>
              </a:prstGeom>
              <a:blipFill>
                <a:blip r:embed="rId2"/>
                <a:stretch>
                  <a:fillRect l="-877" t="-9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861048"/>
            <a:ext cx="7603079" cy="1944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89" y="5877272"/>
            <a:ext cx="686322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CC66FF"/>
                </a:solidFill>
              </a:rPr>
              <a:t>29. </a:t>
            </a:r>
            <a:r>
              <a:rPr lang="en-US" altLang="ko-KR" sz="1400" dirty="0"/>
              <a:t>NPA584, 467 (1995).  </a:t>
            </a:r>
            <a:r>
              <a:rPr lang="en-US" altLang="ko-KR" sz="1400" dirty="0">
                <a:solidFill>
                  <a:srgbClr val="CC66FF"/>
                </a:solidFill>
              </a:rPr>
              <a:t>30.</a:t>
            </a:r>
            <a:r>
              <a:rPr lang="en-US" altLang="ko-KR" sz="1400" dirty="0"/>
              <a:t> PRC 40, 2834 (1989).   </a:t>
            </a:r>
            <a:r>
              <a:rPr lang="en-US" altLang="ko-KR" sz="1400" dirty="0">
                <a:solidFill>
                  <a:srgbClr val="CC66FF"/>
                </a:solidFill>
              </a:rPr>
              <a:t>31.</a:t>
            </a:r>
            <a:r>
              <a:rPr lang="en-US" altLang="ko-KR" sz="1400" dirty="0"/>
              <a:t> NPA 635, 231 (1998). </a:t>
            </a:r>
          </a:p>
          <a:p>
            <a:r>
              <a:rPr lang="en-US" altLang="ko-KR" sz="1400" dirty="0">
                <a:solidFill>
                  <a:srgbClr val="CC66FF"/>
                </a:solidFill>
              </a:rPr>
              <a:t>32. </a:t>
            </a:r>
            <a:r>
              <a:rPr lang="en-US" altLang="ko-KR" sz="1400" dirty="0"/>
              <a:t>PRC 72, 014310 (2005).   </a:t>
            </a:r>
            <a:r>
              <a:rPr lang="en-US" altLang="ko-KR" sz="1400" dirty="0">
                <a:solidFill>
                  <a:srgbClr val="CC66FF"/>
                </a:solidFill>
              </a:rPr>
              <a:t>33.</a:t>
            </a:r>
            <a:r>
              <a:rPr lang="en-US" altLang="ko-KR" sz="1400" dirty="0"/>
              <a:t> NPA 386, 79 (1982).   </a:t>
            </a:r>
            <a:r>
              <a:rPr lang="en-US" altLang="ko-KR" sz="1400" dirty="0">
                <a:solidFill>
                  <a:srgbClr val="CC66FF"/>
                </a:solidFill>
              </a:rPr>
              <a:t>34.</a:t>
            </a:r>
            <a:r>
              <a:rPr lang="en-US" altLang="ko-KR" sz="1400" dirty="0"/>
              <a:t> PRC 73, 014313 (2006).</a:t>
            </a:r>
          </a:p>
          <a:p>
            <a:r>
              <a:rPr lang="en-US" altLang="ko-KR" sz="1400" dirty="0">
                <a:solidFill>
                  <a:srgbClr val="CC66FF"/>
                </a:solidFill>
              </a:rPr>
              <a:t>35. </a:t>
            </a:r>
            <a:r>
              <a:rPr lang="en-US" altLang="ko-KR" sz="1400" dirty="0" err="1"/>
              <a:t>Acta</a:t>
            </a:r>
            <a:r>
              <a:rPr lang="en-US" altLang="ko-KR" sz="1400" dirty="0"/>
              <a:t> </a:t>
            </a:r>
            <a:r>
              <a:rPr lang="en-US" altLang="ko-KR" sz="1400" dirty="0" err="1"/>
              <a:t>Phys</a:t>
            </a:r>
            <a:r>
              <a:rPr lang="en-US" altLang="ko-KR" sz="1400" dirty="0"/>
              <a:t> Pol BB 48, 305 (2017).   </a:t>
            </a:r>
            <a:r>
              <a:rPr lang="en-US" altLang="ko-KR" sz="1400" dirty="0">
                <a:solidFill>
                  <a:srgbClr val="CC66FF"/>
                </a:solidFill>
              </a:rPr>
              <a:t>36.</a:t>
            </a:r>
            <a:r>
              <a:rPr lang="en-US" altLang="ko-KR" sz="1400" dirty="0"/>
              <a:t> New Phys. 67, 456 (2017).</a:t>
            </a:r>
          </a:p>
          <a:p>
            <a:r>
              <a:rPr lang="en-US" altLang="ko-KR" sz="1400" dirty="0">
                <a:solidFill>
                  <a:srgbClr val="CC66FF"/>
                </a:solidFill>
              </a:rPr>
              <a:t>37.</a:t>
            </a:r>
            <a:r>
              <a:rPr lang="en-US" altLang="ko-KR" sz="1400" dirty="0"/>
              <a:t> PRC 99, 064319 (2019).   </a:t>
            </a:r>
            <a:r>
              <a:rPr lang="en-US" altLang="ko-KR" sz="1400" dirty="0">
                <a:solidFill>
                  <a:srgbClr val="CC66FF"/>
                </a:solidFill>
              </a:rPr>
              <a:t>38.</a:t>
            </a:r>
            <a:r>
              <a:rPr lang="en-US" altLang="ko-KR" sz="1400" dirty="0"/>
              <a:t> NPS 688, 349 (2001). </a:t>
            </a:r>
            <a:endParaRPr lang="ko-KR" altLang="en-US" sz="1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793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8107"/>
                <a:ext cx="9300365" cy="6357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The parity-violating asymmetry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𝐴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𝑝𝑣</m:t>
                        </m:r>
                      </m:sub>
                    </m:sSub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is defined by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𝐴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𝑝𝑣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𝑑</m:t>
                                </m:r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+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den>
                        </m:f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𝑑</m:t>
                                </m:r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+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den>
                        </m:f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, where the subscript + and – denote the helicity of incoming electron. </a:t>
                </a:r>
              </a:p>
              <a:p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If both neutrons and protons are distributed equally and symmetrically within a nucleus,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𝐴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𝑝𝑣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0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=−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𝐹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𝑊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2</m:t>
                            </m:r>
                          </m:e>
                        </m:rad>
                        <m:r>
                          <a:rPr lang="ko-KR" altLang="en-US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𝜋𝛼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𝑍</m:t>
                        </m:r>
                      </m:den>
                    </m:f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𝑞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</a:p>
              <a:p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Weak charge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𝑄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𝑊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𝑄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𝑛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𝑁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𝑄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𝑝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𝑍</m:t>
                    </m:r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𝑄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𝑛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=−1</m:t>
                    </m:r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𝑄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𝑝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=1−4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𝑊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</a:p>
              <a:p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The three momentum transfer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𝑞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=4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𝑓</m:t>
                        </m:r>
                      </m:sub>
                    </m:sSub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sin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𝜃</m:t>
                                    </m:r>
                                  </m:num>
                                  <m:den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+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=4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𝑖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sin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𝜃</m:t>
                                    </m:r>
                                  </m:num>
                                  <m:den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</a:p>
              <a:p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𝑝𝑣</m:t>
                        </m:r>
                      </m:sub>
                    </m:sSub>
                  </m:oMath>
                </a14:m>
                <a:r>
                  <a:rPr lang="ko-KR" altLang="en-US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is given in the Born approximation as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𝑝𝑣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𝑝𝑣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</a:p>
              <a:p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The form factors of proton are defined by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𝑞𝑟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nary>
                  </m:oMath>
                </a14:m>
                <a:r>
                  <a:rPr lang="ko-KR" altLang="en-US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f>
                          <m:f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ko-KR" altLang="en-US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ko-K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b="0" i="1" dirty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ko-KR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ko-KR" b="0" i="1" dirty="0" smtClean="0">
                                        <a:latin typeface="Cambria Math" panose="02040503050406030204" pitchFamily="18" charset="0"/>
                                      </a:rPr>
                                      <m:t>5/2</m:t>
                                    </m:r>
                                  </m:sub>
                                  <m:sup>
                                    <m:r>
                                      <a:rPr lang="en-US" altLang="ko-KR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ko-K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𝑞𝑟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ko-KR" dirty="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𝑟</m:t>
                        </m:r>
                        <m:f>
                          <m:f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ko-KR" alt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sSup>
                          <m:sSup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ko-K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i="1" dirty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ko-KR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ko-KR" i="1" dirty="0">
                                        <a:latin typeface="Cambria Math" panose="02040503050406030204" pitchFamily="18" charset="0"/>
                                      </a:rPr>
                                      <m:t>5/2</m:t>
                                    </m:r>
                                  </m:sub>
                                  <m:sup>
                                    <m:r>
                                      <a:rPr lang="en-US" altLang="ko-KR" i="1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ko-K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 dirty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𝑞𝑟</m:t>
                        </m:r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ko-KR" b="0" i="0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ko-KR" altLang="en-US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endParaRPr lang="en-US" altLang="ko-KR" dirty="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Weak form factors are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ko-KR" altLang="en-US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,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𝑍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</a:p>
              <a:p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acc>
                              <m:accPr>
                                <m:chr m:val="⃗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sup>
                        </m:sSup>
                      </m:e>
                    </m:nary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is the neutron distribution. </a:t>
                </a:r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107"/>
                <a:ext cx="9300365" cy="6357702"/>
              </a:xfrm>
              <a:prstGeom prst="rect">
                <a:avLst/>
              </a:prstGeom>
              <a:blipFill>
                <a:blip r:embed="rId2"/>
                <a:stretch>
                  <a:fillRect l="-524" t="-863" b="-69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20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26174" y="775442"/>
            <a:ext cx="3456384" cy="870873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0"/>
            <a:ext cx="3907735" cy="325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3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023" y="7029"/>
                <a:ext cx="9144000" cy="2926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/>
                  <a:t>Summary </a:t>
                </a:r>
              </a:p>
              <a:p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Obtain the neutron skin thickness of 27Al about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0.001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𝑛𝑝</m:t>
                        </m:r>
                      </m:sub>
                    </m:sSub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0.013</m:t>
                    </m:r>
                  </m:oMath>
                </a14:m>
                <a:r>
                  <a:rPr lang="ko-KR" altLang="en-US" sz="2000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 </a:t>
                </a:r>
                <a:r>
                  <a:rPr lang="en-US" altLang="ko-KR" sz="2000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fm.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𝑛𝑝</m:t>
                        </m:r>
                      </m:sub>
                    </m:sSub>
                  </m:oMath>
                </a14:m>
                <a:r>
                  <a:rPr lang="en-US" altLang="ko-KR" sz="2000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 is almost independent of the effective mass and symmetry energy.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The pairing force plays a crucial role of making the sign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𝑛𝑝</m:t>
                        </m:r>
                      </m:sub>
                    </m:sSub>
                  </m:oMath>
                </a14:m>
                <a:r>
                  <a:rPr lang="en-US" altLang="ko-KR" sz="2000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With/without the pairing force, the radius of neutron is almost unchanged  </a:t>
                </a:r>
                <a:r>
                  <a:rPr lang="en-US" altLang="ko-KR" sz="2000">
                    <a:latin typeface="새굴림" panose="02030600000101010101" pitchFamily="18" charset="-127"/>
                    <a:ea typeface="새굴림" panose="02030600000101010101" pitchFamily="18" charset="-127"/>
                  </a:rPr>
                  <a:t>but that </a:t>
                </a:r>
                <a:r>
                  <a:rPr lang="en-US" altLang="ko-KR" sz="2000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of proton is reduced due to the pairing.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The theoretical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𝐴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𝑝𝑣</m:t>
                        </m:r>
                      </m:sub>
                    </m:sSub>
                  </m:oMath>
                </a14:m>
                <a:r>
                  <a:rPr lang="en-US" altLang="ko-KR" sz="2000" dirty="0">
                    <a:latin typeface="새굴림" panose="02030600000101010101" pitchFamily="18" charset="-127"/>
                    <a:ea typeface="새굴림" panose="02030600000101010101" pitchFamily="18" charset="-127"/>
                  </a:rPr>
                  <a:t> with the pairing describes the experimental value well.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3" y="7029"/>
                <a:ext cx="9144000" cy="2926186"/>
              </a:xfrm>
              <a:prstGeom prst="rect">
                <a:avLst/>
              </a:prstGeom>
              <a:blipFill>
                <a:blip r:embed="rId2"/>
                <a:stretch>
                  <a:fillRect l="-667" t="-1042" r="-1600"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84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127" y="636590"/>
                <a:ext cx="9136668" cy="5895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The </a:t>
                </a:r>
                <a:r>
                  <a:rPr lang="en-US" altLang="ko-KR" i="1" dirty="0"/>
                  <a:t>(</a:t>
                </a:r>
                <a:r>
                  <a:rPr lang="en-US" altLang="ko-KR" i="1" dirty="0" err="1"/>
                  <a:t>e,e’p</a:t>
                </a:r>
                <a:r>
                  <a:rPr lang="en-US" altLang="ko-KR" i="1" dirty="0"/>
                  <a:t>) </a:t>
                </a:r>
                <a:r>
                  <a:rPr lang="en-US" altLang="ko-KR" dirty="0"/>
                  <a:t>differential cross section is given by</a:t>
                </a:r>
              </a:p>
              <a:p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𝑝𝐸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func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𝑇𝑇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func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𝐿𝑇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func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𝐿𝑇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𝐿𝑇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/>
                  <a:t>,</a:t>
                </a:r>
              </a:p>
              <a:p>
                <a:r>
                  <a:rPr lang="en-US" altLang="ko-KR" dirty="0"/>
                  <a:t> where the Mott cross section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/2)/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/2)</m:t>
                        </m:r>
                      </m:e>
                    </m:d>
                  </m:oMath>
                </a14:m>
                <a:r>
                  <a:rPr lang="en-US" altLang="ko-KR" dirty="0"/>
                  <a:t>. </a:t>
                </a:r>
                <a:r>
                  <a:rPr lang="ko-KR" altLang="en-US" dirty="0"/>
                  <a:t> </a:t>
                </a:r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The kinematics factors are given by </a:t>
                </a:r>
              </a:p>
              <a:p>
                <a:r>
                  <a:rPr lang="en-US" altLang="ko-K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                 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 b="0" i="0" smtClean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              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𝑇𝑇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dirty="0"/>
                  <a:t>, </a:t>
                </a:r>
              </a:p>
              <a:p>
                <a:r>
                  <a:rPr lang="en-US" altLang="ko-KR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𝐿𝑇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o-KR" alt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                              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𝐿𝑇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The response functions are written as </a:t>
                </a:r>
              </a:p>
              <a:p>
                <a:r>
                  <a:rPr lang="en-US" altLang="ko-K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               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                       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𝑇𝑇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e>
                    </m:fun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,</a:t>
                </a:r>
              </a:p>
              <a:p>
                <a:r>
                  <a:rPr lang="en-US" altLang="ko-KR" dirty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𝐿𝑇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                                         </m:t>
                        </m:r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𝐿𝑇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The nuclear tensor is a sum over the spins of the bound and final nucleons</a:t>
                </a:r>
              </a:p>
              <a:p>
                <a:r>
                  <a:rPr lang="en-US" altLang="ko-KR" dirty="0"/>
                  <a:t>  </a:t>
                </a:r>
              </a:p>
              <a:p>
                <a:r>
                  <a:rPr lang="en-US" altLang="ko-K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  <m:sup/>
                      <m:e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ko-KR" dirty="0"/>
                  <a:t>,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</m:e>
                    </m:nary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⃗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sup>
                    </m:sSup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The nucleon transition current is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p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ko-KR" dirty="0"/>
                  <a:t>.</a:t>
                </a:r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7" y="636590"/>
                <a:ext cx="9136668" cy="5895588"/>
              </a:xfrm>
              <a:prstGeom prst="rect">
                <a:avLst/>
              </a:prstGeom>
              <a:blipFill>
                <a:blip r:embed="rId2"/>
                <a:stretch>
                  <a:fillRect l="-600" t="-5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80735" y="89602"/>
            <a:ext cx="3839513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ko-KR" sz="2200" b="1" dirty="0">
                <a:solidFill>
                  <a:srgbClr val="CC66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2. Exclusive </a:t>
            </a:r>
            <a:r>
              <a:rPr kumimoji="1" lang="en-US" altLang="ko-KR" sz="2200" b="1" i="1" dirty="0">
                <a:solidFill>
                  <a:srgbClr val="CC66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kumimoji="1" lang="en-US" altLang="ko-KR" sz="2200" b="1" i="1" dirty="0" err="1">
                <a:solidFill>
                  <a:srgbClr val="CC66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e,e’p</a:t>
            </a:r>
            <a:r>
              <a:rPr kumimoji="1" lang="en-US" altLang="ko-KR" sz="2200" b="1" i="1" dirty="0">
                <a:solidFill>
                  <a:srgbClr val="CC66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  <a:r>
              <a:rPr kumimoji="1" lang="en-US" altLang="ko-KR" sz="2200" b="1" dirty="0">
                <a:solidFill>
                  <a:srgbClr val="CC66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reaction</a:t>
            </a:r>
            <a:endParaRPr kumimoji="1" lang="ko-KR" altLang="en-US" sz="2200" b="1" dirty="0">
              <a:solidFill>
                <a:srgbClr val="CC66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178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9766" y="1027635"/>
            <a:ext cx="184731" cy="358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3"/>
              <p:cNvSpPr txBox="1">
                <a:spLocks noChangeArrowheads="1"/>
              </p:cNvSpPr>
              <p:nvPr/>
            </p:nvSpPr>
            <p:spPr bwMode="auto">
              <a:xfrm>
                <a:off x="-2875" y="4182804"/>
                <a:ext cx="6768893" cy="2731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latinLnBrk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2000" b="1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Reduced cross section </a:t>
                </a:r>
                <a:r>
                  <a:rPr kumimoji="1" lang="en-US" altLang="ko-KR" sz="20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: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8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extracted the off-shell electron-nucleon cross section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8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ko-KR" altLang="en-US" sz="18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𝜌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𝑚</m:t>
                        </m:r>
                      </m:sub>
                    </m:sSub>
                    <m:r>
                      <a:rPr kumimoji="1" lang="en-US" altLang="ko-KR" sz="18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(</m:t>
                    </m:r>
                    <m:sSub>
                      <m:sSubPr>
                        <m:ctrlPr>
                          <a:rPr kumimoji="1" lang="en-US" altLang="ko-KR" sz="18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8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𝑝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𝑚</m:t>
                        </m:r>
                      </m:sub>
                    </m:sSub>
                    <m:r>
                      <a:rPr kumimoji="1" lang="en-US" altLang="ko-KR" sz="18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)=</m:t>
                    </m:r>
                    <m:f>
                      <m:fPr>
                        <m:ctrlPr>
                          <a:rPr kumimoji="1" lang="en-US" altLang="ko-KR" sz="18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fPr>
                      <m:num>
                        <m:r>
                          <a:rPr kumimoji="1" lang="en-US" altLang="ko-KR" sz="18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ko-KR" sz="18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8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𝑝𝐸</m:t>
                            </m:r>
                          </m:e>
                          <m:sub>
                            <m:r>
                              <a:rPr kumimoji="1" lang="en-US" altLang="ko-KR" sz="18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ko-KR" sz="18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ko-KR" altLang="en-US" sz="18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ko-KR" sz="18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𝑒𝑝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kumimoji="1" lang="en-US" altLang="ko-KR" sz="18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ko-KR" sz="18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8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𝑑</m:t>
                            </m:r>
                          </m:e>
                          <m:sup>
                            <m:r>
                              <a:rPr kumimoji="1" lang="en-US" altLang="ko-KR" sz="18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3</m:t>
                            </m:r>
                          </m:sup>
                        </m:sSup>
                        <m:r>
                          <a:rPr kumimoji="1" lang="ko-KR" altLang="en-US" sz="18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𝜎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ko-KR" sz="18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8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𝑑𝐸</m:t>
                            </m:r>
                          </m:e>
                          <m:sub>
                            <m:r>
                              <a:rPr kumimoji="1" lang="en-US" altLang="ko-KR" sz="18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ko-KR" sz="18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8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kumimoji="1" lang="el-GR" altLang="ko-K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kumimoji="1" lang="en-US" altLang="ko-KR" sz="18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ko-KR" sz="18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8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kumimoji="1" lang="el-GR" altLang="ko-K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kumimoji="1" lang="en-US" altLang="ko-KR" sz="18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ko-KR" sz="18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8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where the missing momentum is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8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1" lang="en-US" altLang="ko-KR" sz="180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accPr>
                          <m:e>
                            <m:r>
                              <a:rPr kumimoji="1" lang="en-US" altLang="ko-KR" sz="18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kumimoji="1" lang="en-US" altLang="ko-KR" sz="18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𝑚</m:t>
                        </m:r>
                      </m:sub>
                    </m:sSub>
                    <m:r>
                      <a:rPr kumimoji="1" lang="en-US" altLang="ko-KR" sz="18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1" lang="en-US" altLang="ko-KR" sz="18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accPr>
                      <m:e>
                        <m:r>
                          <a:rPr kumimoji="1" lang="en-US" altLang="ko-KR" sz="18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𝑝</m:t>
                        </m:r>
                      </m:e>
                    </m:acc>
                    <m:r>
                      <a:rPr kumimoji="1" lang="en-US" altLang="ko-KR" sz="18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−</m:t>
                    </m:r>
                    <m:acc>
                      <m:accPr>
                        <m:chr m:val="⃗"/>
                        <m:ctrlPr>
                          <a:rPr kumimoji="1" lang="en-US" altLang="ko-KR" sz="18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accPr>
                      <m:e>
                        <m:r>
                          <a:rPr kumimoji="1" lang="en-US" altLang="ko-KR" sz="18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𝑞</m:t>
                        </m:r>
                      </m:e>
                    </m:acc>
                  </m:oMath>
                </a14:m>
                <a:r>
                  <a:rPr kumimoji="1" lang="en-US" altLang="ko-KR" sz="18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</a:p>
              <a:p>
                <a:pPr>
                  <a:buNone/>
                </a:pPr>
                <a:r>
                  <a:rPr lang="en-US" altLang="ko-KR" sz="18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Use the different spectroscopic factor (</a:t>
                </a:r>
                <a:r>
                  <a:rPr lang="en-US" altLang="ko-KR" sz="1800" dirty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SF</a:t>
                </a:r>
                <a:r>
                  <a:rPr lang="en-US" altLang="ko-KR" sz="18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) for each states, which represents </a:t>
                </a:r>
                <a:r>
                  <a:rPr lang="en-US" altLang="ko-KR" sz="1800" dirty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the probability of occupying a given state</a:t>
                </a:r>
                <a:r>
                  <a:rPr lang="en-US" altLang="ko-KR" sz="18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</a:p>
              <a:p>
                <a:pPr>
                  <a:buNone/>
                </a:pPr>
                <a:r>
                  <a:rPr lang="en-US" altLang="ko-KR" sz="18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The value of SF should be between 1 and 0. </a:t>
                </a:r>
                <a:endParaRPr lang="ko-KR" altLang="en-US" sz="1800" dirty="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1" lang="ko-KR" altLang="en-US" sz="1800" dirty="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7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875" y="4182804"/>
                <a:ext cx="6768893" cy="2731197"/>
              </a:xfrm>
              <a:prstGeom prst="rect">
                <a:avLst/>
              </a:prstGeom>
              <a:blipFill>
                <a:blip r:embed="rId2"/>
                <a:stretch>
                  <a:fillRect l="-991" t="-11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그룹 29"/>
          <p:cNvGrpSpPr/>
          <p:nvPr/>
        </p:nvGrpSpPr>
        <p:grpSpPr>
          <a:xfrm>
            <a:off x="6848320" y="256240"/>
            <a:ext cx="1944216" cy="2880320"/>
            <a:chOff x="958830" y="1374015"/>
            <a:chExt cx="2101002" cy="3819958"/>
          </a:xfrm>
        </p:grpSpPr>
        <p:grpSp>
          <p:nvGrpSpPr>
            <p:cNvPr id="31" name="그룹 30"/>
            <p:cNvGrpSpPr/>
            <p:nvPr/>
          </p:nvGrpSpPr>
          <p:grpSpPr>
            <a:xfrm>
              <a:off x="1043608" y="2025621"/>
              <a:ext cx="2016224" cy="3168352"/>
              <a:chOff x="1619672" y="1340768"/>
              <a:chExt cx="2016224" cy="3168352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2267744" y="1340768"/>
                <a:ext cx="0" cy="31683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화살표 연결선 33"/>
              <p:cNvCxnSpPr/>
              <p:nvPr/>
            </p:nvCxnSpPr>
            <p:spPr>
              <a:xfrm flipV="1">
                <a:off x="2267744" y="3339408"/>
                <a:ext cx="0" cy="115212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/>
              <p:cNvCxnSpPr/>
              <p:nvPr/>
            </p:nvCxnSpPr>
            <p:spPr>
              <a:xfrm flipV="1">
                <a:off x="1763688" y="1871200"/>
                <a:ext cx="1872208" cy="201622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화살표 연결선 35"/>
              <p:cNvCxnSpPr/>
              <p:nvPr/>
            </p:nvCxnSpPr>
            <p:spPr>
              <a:xfrm flipV="1">
                <a:off x="2258952" y="2573696"/>
                <a:ext cx="720080" cy="7920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화살표 연결선 36"/>
              <p:cNvCxnSpPr/>
              <p:nvPr/>
            </p:nvCxnSpPr>
            <p:spPr>
              <a:xfrm flipH="1" flipV="1">
                <a:off x="1763688" y="3887424"/>
                <a:ext cx="504056" cy="60411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자유형 37"/>
              <p:cNvSpPr/>
              <p:nvPr/>
            </p:nvSpPr>
            <p:spPr>
              <a:xfrm>
                <a:off x="2083777" y="4131254"/>
                <a:ext cx="193431" cy="133015"/>
              </a:xfrm>
              <a:custGeom>
                <a:avLst/>
                <a:gdLst>
                  <a:gd name="connsiteX0" fmla="*/ 0 w 193431"/>
                  <a:gd name="connsiteY0" fmla="*/ 133015 h 133015"/>
                  <a:gd name="connsiteX1" fmla="*/ 52754 w 193431"/>
                  <a:gd name="connsiteY1" fmla="*/ 1131 h 133015"/>
                  <a:gd name="connsiteX2" fmla="*/ 193431 w 193431"/>
                  <a:gd name="connsiteY2" fmla="*/ 80261 h 133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431" h="133015">
                    <a:moveTo>
                      <a:pt x="0" y="133015"/>
                    </a:moveTo>
                    <a:cubicBezTo>
                      <a:pt x="10258" y="71469"/>
                      <a:pt x="20516" y="9923"/>
                      <a:pt x="52754" y="1131"/>
                    </a:cubicBezTo>
                    <a:cubicBezTo>
                      <a:pt x="84993" y="-7661"/>
                      <a:pt x="139212" y="36300"/>
                      <a:pt x="193431" y="8026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9" name="직선 화살표 연결선 38"/>
              <p:cNvCxnSpPr/>
              <p:nvPr/>
            </p:nvCxnSpPr>
            <p:spPr>
              <a:xfrm flipH="1">
                <a:off x="2987824" y="2196072"/>
                <a:ext cx="360040" cy="3688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화살표 연결선 39"/>
              <p:cNvCxnSpPr/>
              <p:nvPr/>
            </p:nvCxnSpPr>
            <p:spPr>
              <a:xfrm flipV="1">
                <a:off x="2267744" y="2138304"/>
                <a:ext cx="1080120" cy="115212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자유형 40"/>
              <p:cNvSpPr/>
              <p:nvPr/>
            </p:nvSpPr>
            <p:spPr>
              <a:xfrm>
                <a:off x="2259623" y="2899850"/>
                <a:ext cx="202223" cy="168665"/>
              </a:xfrm>
              <a:custGeom>
                <a:avLst/>
                <a:gdLst>
                  <a:gd name="connsiteX0" fmla="*/ 0 w 202223"/>
                  <a:gd name="connsiteY0" fmla="*/ 98327 h 168665"/>
                  <a:gd name="connsiteX1" fmla="*/ 149469 w 202223"/>
                  <a:gd name="connsiteY1" fmla="*/ 1612 h 168665"/>
                  <a:gd name="connsiteX2" fmla="*/ 202223 w 202223"/>
                  <a:gd name="connsiteY2" fmla="*/ 168665 h 168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223" h="168665">
                    <a:moveTo>
                      <a:pt x="0" y="98327"/>
                    </a:moveTo>
                    <a:cubicBezTo>
                      <a:pt x="57882" y="44108"/>
                      <a:pt x="115765" y="-10111"/>
                      <a:pt x="149469" y="1612"/>
                    </a:cubicBezTo>
                    <a:cubicBezTo>
                      <a:pt x="183173" y="13335"/>
                      <a:pt x="192698" y="91000"/>
                      <a:pt x="202223" y="16866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58952" y="3758745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/>
                  <a:t>e</a:t>
                </a:r>
                <a:endParaRPr lang="ko-KR" altLang="en-US" sz="20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619672" y="4005064"/>
                <a:ext cx="3770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/>
                  <a:t>e’</a:t>
                </a:r>
                <a:endParaRPr lang="ko-KR" altLang="en-US" sz="20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645326" y="2204364"/>
                <a:ext cx="3193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/>
                  <a:t>p</a:t>
                </a:r>
                <a:endParaRPr lang="ko-KR" altLang="en-US" sz="20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98171" y="2886748"/>
                <a:ext cx="3193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/>
                  <a:t>q</a:t>
                </a:r>
                <a:endParaRPr lang="ko-KR" altLang="en-US" sz="20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111393" y="2233850"/>
                <a:ext cx="455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/>
                  <a:t>p</a:t>
                </a:r>
                <a:r>
                  <a:rPr lang="en-US" altLang="ko-KR" sz="2000" baseline="-25000" dirty="0"/>
                  <a:t>m</a:t>
                </a:r>
                <a:endParaRPr lang="ko-KR" altLang="en-US" sz="2000" baseline="-250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260587" y="2521694"/>
                <a:ext cx="4251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err="1">
                    <a:latin typeface="Symbol" panose="05050102010706020507" pitchFamily="18" charset="2"/>
                  </a:rPr>
                  <a:t>q</a:t>
                </a:r>
                <a:r>
                  <a:rPr lang="en-US" altLang="ko-KR" sz="1600" dirty="0" err="1"/>
                  <a:t>p</a:t>
                </a:r>
                <a:endParaRPr lang="ko-KR" altLang="en-US" sz="16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917109" y="3763112"/>
                <a:ext cx="4219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err="1">
                    <a:latin typeface="Symbol" panose="05050102010706020507" pitchFamily="18" charset="2"/>
                  </a:rPr>
                  <a:t>q</a:t>
                </a:r>
                <a:r>
                  <a:rPr lang="en-US" altLang="ko-KR" sz="1600" dirty="0" err="1"/>
                  <a:t>e</a:t>
                </a:r>
                <a:endParaRPr lang="ko-KR" altLang="en-US" sz="1600" dirty="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958830" y="1374015"/>
              <a:ext cx="2063830" cy="448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/>
                <a:t>parallel kinematics</a:t>
              </a:r>
              <a:endParaRPr lang="ko-KR" alt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6632" y="10280"/>
                <a:ext cx="6438264" cy="3791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The current operator consists of the Dirac and the Pauli parts: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p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.  </a:t>
                </a:r>
              </a:p>
              <a:p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The nucleon anomalous magnetic moments are given by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=1.793</m:t>
                    </m:r>
                  </m:oMath>
                </a14:m>
                <a:r>
                  <a:rPr lang="ko-KR" altLang="en-US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for proton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=−1.91</m:t>
                    </m:r>
                  </m:oMath>
                </a14:m>
                <a:r>
                  <a:rPr lang="ko-KR" altLang="en-US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for neutron. </a:t>
                </a:r>
              </a:p>
              <a:p>
                <a:endParaRPr lang="en-US" altLang="ko-KR" dirty="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The form factors are related to the electric and magnetic Sachs form: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,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ko-KR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  <m:sup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ko-K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/(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</a:p>
              <a:p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here,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=0.71</m:t>
                    </m:r>
                  </m:oMath>
                </a14:m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in units of (GeV/c)</a:t>
                </a:r>
                <a14:m>
                  <m:oMath xmlns:m="http://schemas.openxmlformats.org/officeDocument/2006/math">
                    <m:r>
                      <a:rPr lang="en-US" altLang="ko-KR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ko-KR" altLang="en-US" baseline="300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r>
                  <a:rPr lang="ko-KR" altLang="en-US" baseline="30000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  </a:t>
                </a:r>
                <a:endParaRPr lang="ko-KR" altLang="en-US" dirty="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632" y="10280"/>
                <a:ext cx="6438264" cy="3791359"/>
              </a:xfrm>
              <a:prstGeom prst="rect">
                <a:avLst/>
              </a:prstGeom>
              <a:blipFill>
                <a:blip r:embed="rId3"/>
                <a:stretch>
                  <a:fillRect l="-758" t="-965" b="-12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그룹 48"/>
          <p:cNvGrpSpPr/>
          <p:nvPr/>
        </p:nvGrpSpPr>
        <p:grpSpPr>
          <a:xfrm>
            <a:off x="6457235" y="3581255"/>
            <a:ext cx="2518638" cy="3134211"/>
            <a:chOff x="5485347" y="1380721"/>
            <a:chExt cx="2931471" cy="3725722"/>
          </a:xfrm>
        </p:grpSpPr>
        <p:grpSp>
          <p:nvGrpSpPr>
            <p:cNvPr id="50" name="그룹 49"/>
            <p:cNvGrpSpPr/>
            <p:nvPr/>
          </p:nvGrpSpPr>
          <p:grpSpPr>
            <a:xfrm>
              <a:off x="5652120" y="1955675"/>
              <a:ext cx="2376264" cy="3150768"/>
              <a:chOff x="5631800" y="1484784"/>
              <a:chExt cx="2376264" cy="3150768"/>
            </a:xfrm>
          </p:grpSpPr>
          <p:cxnSp>
            <p:nvCxnSpPr>
              <p:cNvPr id="52" name="직선 연결선 51"/>
              <p:cNvCxnSpPr/>
              <p:nvPr/>
            </p:nvCxnSpPr>
            <p:spPr>
              <a:xfrm rot="60000">
                <a:off x="6372200" y="1484784"/>
                <a:ext cx="72008" cy="306440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화살표 연결선 52"/>
              <p:cNvCxnSpPr/>
              <p:nvPr/>
            </p:nvCxnSpPr>
            <p:spPr>
              <a:xfrm flipV="1">
                <a:off x="6407368" y="3446584"/>
                <a:ext cx="0" cy="109796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53"/>
              <p:cNvCxnSpPr/>
              <p:nvPr/>
            </p:nvCxnSpPr>
            <p:spPr>
              <a:xfrm rot="-60000" flipV="1">
                <a:off x="5631800" y="2372824"/>
                <a:ext cx="2376264" cy="157467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화살표 연결선 54"/>
              <p:cNvCxnSpPr/>
              <p:nvPr/>
            </p:nvCxnSpPr>
            <p:spPr>
              <a:xfrm flipH="1" flipV="1">
                <a:off x="5643328" y="3977981"/>
                <a:ext cx="755248" cy="54898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화살표 연결선 55"/>
              <p:cNvCxnSpPr/>
              <p:nvPr/>
            </p:nvCxnSpPr>
            <p:spPr>
              <a:xfrm flipV="1">
                <a:off x="6400608" y="2824888"/>
                <a:ext cx="909368" cy="62803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직선 화살표 연결선 56"/>
              <p:cNvCxnSpPr/>
              <p:nvPr/>
            </p:nvCxnSpPr>
            <p:spPr>
              <a:xfrm rot="1440000" flipV="1">
                <a:off x="6496066" y="3044742"/>
                <a:ext cx="909368" cy="62803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화살표 연결선 57"/>
              <p:cNvCxnSpPr/>
              <p:nvPr/>
            </p:nvCxnSpPr>
            <p:spPr>
              <a:xfrm rot="-120000" flipH="1" flipV="1">
                <a:off x="7295149" y="2818377"/>
                <a:ext cx="183872" cy="43455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7365120" y="2750456"/>
                <a:ext cx="455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/>
                  <a:t>p</a:t>
                </a:r>
                <a:r>
                  <a:rPr lang="en-US" altLang="ko-KR" sz="2000" baseline="-25000" dirty="0"/>
                  <a:t>m</a:t>
                </a:r>
                <a:endParaRPr lang="ko-KR" altLang="en-US" sz="2000" baseline="-250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680875" y="2686898"/>
                <a:ext cx="3193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/>
                  <a:t>q</a:t>
                </a:r>
                <a:endParaRPr lang="ko-KR" altLang="en-US" sz="20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830375" y="3283369"/>
                <a:ext cx="3193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/>
                  <a:t>p</a:t>
                </a:r>
                <a:endParaRPr lang="ko-KR" altLang="en-US" sz="20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460480" y="3839715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/>
                  <a:t>e</a:t>
                </a:r>
                <a:endParaRPr lang="ko-KR" altLang="en-US" sz="20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762452" y="4235442"/>
                <a:ext cx="3770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/>
                  <a:t>e’</a:t>
                </a:r>
                <a:endParaRPr lang="ko-KR" altLang="en-US" sz="20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993760" y="3867095"/>
                <a:ext cx="4219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err="1">
                    <a:latin typeface="Symbol" panose="05050102010706020507" pitchFamily="18" charset="2"/>
                  </a:rPr>
                  <a:t>q</a:t>
                </a:r>
                <a:r>
                  <a:rPr lang="en-US" altLang="ko-KR" sz="1600" dirty="0" err="1"/>
                  <a:t>e</a:t>
                </a:r>
                <a:endParaRPr lang="ko-KR" altLang="en-US" sz="1600" dirty="0"/>
              </a:p>
            </p:txBody>
          </p:sp>
          <p:sp>
            <p:nvSpPr>
              <p:cNvPr id="65" name="자유형 64"/>
              <p:cNvSpPr/>
              <p:nvPr/>
            </p:nvSpPr>
            <p:spPr>
              <a:xfrm>
                <a:off x="6251331" y="4249784"/>
                <a:ext cx="158261" cy="146370"/>
              </a:xfrm>
              <a:custGeom>
                <a:avLst/>
                <a:gdLst>
                  <a:gd name="connsiteX0" fmla="*/ 0 w 158261"/>
                  <a:gd name="connsiteY0" fmla="*/ 146370 h 146370"/>
                  <a:gd name="connsiteX1" fmla="*/ 43961 w 158261"/>
                  <a:gd name="connsiteY1" fmla="*/ 5693 h 146370"/>
                  <a:gd name="connsiteX2" fmla="*/ 158261 w 158261"/>
                  <a:gd name="connsiteY2" fmla="*/ 40862 h 14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8261" h="146370">
                    <a:moveTo>
                      <a:pt x="0" y="146370"/>
                    </a:moveTo>
                    <a:cubicBezTo>
                      <a:pt x="8792" y="84824"/>
                      <a:pt x="17584" y="23278"/>
                      <a:pt x="43961" y="5693"/>
                    </a:cubicBezTo>
                    <a:cubicBezTo>
                      <a:pt x="70338" y="-11892"/>
                      <a:pt x="114299" y="14485"/>
                      <a:pt x="158261" y="4086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360453" y="2792710"/>
                <a:ext cx="4251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err="1">
                    <a:latin typeface="Symbol" panose="05050102010706020507" pitchFamily="18" charset="2"/>
                  </a:rPr>
                  <a:t>q</a:t>
                </a:r>
                <a:r>
                  <a:rPr lang="en-US" altLang="ko-KR" sz="1600" dirty="0" err="1"/>
                  <a:t>p</a:t>
                </a:r>
                <a:endParaRPr lang="ko-KR" altLang="en-US" sz="1600" dirty="0"/>
              </a:p>
            </p:txBody>
          </p:sp>
          <p:sp>
            <p:nvSpPr>
              <p:cNvPr id="67" name="자유형 66"/>
              <p:cNvSpPr/>
              <p:nvPr/>
            </p:nvSpPr>
            <p:spPr>
              <a:xfrm>
                <a:off x="6400800" y="3161710"/>
                <a:ext cx="228600" cy="144198"/>
              </a:xfrm>
              <a:custGeom>
                <a:avLst/>
                <a:gdLst>
                  <a:gd name="connsiteX0" fmla="*/ 0 w 228600"/>
                  <a:gd name="connsiteY0" fmla="*/ 56275 h 144198"/>
                  <a:gd name="connsiteX1" fmla="*/ 140677 w 228600"/>
                  <a:gd name="connsiteY1" fmla="*/ 3521 h 144198"/>
                  <a:gd name="connsiteX2" fmla="*/ 228600 w 228600"/>
                  <a:gd name="connsiteY2" fmla="*/ 144198 h 14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144198">
                    <a:moveTo>
                      <a:pt x="0" y="56275"/>
                    </a:moveTo>
                    <a:cubicBezTo>
                      <a:pt x="51288" y="22571"/>
                      <a:pt x="102577" y="-11133"/>
                      <a:pt x="140677" y="3521"/>
                    </a:cubicBezTo>
                    <a:cubicBezTo>
                      <a:pt x="178777" y="18175"/>
                      <a:pt x="203688" y="81186"/>
                      <a:pt x="228600" y="14419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5485347" y="1380721"/>
              <a:ext cx="2931471" cy="402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/>
                <a:t>perpendicular kinematics</a:t>
              </a:r>
              <a:endParaRPr lang="ko-KR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4972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4309</TotalTime>
  <Words>2106</Words>
  <Application>Microsoft Office PowerPoint</Application>
  <PresentationFormat>화면 슬라이드 쇼(4:3)</PresentationFormat>
  <Paragraphs>253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8" baseType="lpstr">
      <vt:lpstr>AdvTTc7427115</vt:lpstr>
      <vt:lpstr>AKPHP M+ Gulliver</vt:lpstr>
      <vt:lpstr>AKPIB M+ Univers</vt:lpstr>
      <vt:lpstr>Times-Bold</vt:lpstr>
      <vt:lpstr>TimesNewRomanPSMT</vt:lpstr>
      <vt:lpstr>Times-Roman</vt:lpstr>
      <vt:lpstr>굴림</vt:lpstr>
      <vt:lpstr>맑은 고딕</vt:lpstr>
      <vt:lpstr>새굴림</vt:lpstr>
      <vt:lpstr>Arial</vt:lpstr>
      <vt:lpstr>Cambria Math</vt:lpstr>
      <vt:lpstr>Symbol</vt:lpstr>
      <vt:lpstr>Office 테마</vt:lpstr>
      <vt:lpstr>Lepton-nucleus Scattering with Density Functional Model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QCD, DFT and KIDS</dc:title>
  <dc:creator>USER</dc:creator>
  <cp:lastModifiedBy>kyungsik kim</cp:lastModifiedBy>
  <cp:revision>330</cp:revision>
  <dcterms:created xsi:type="dcterms:W3CDTF">2023-05-09T05:52:26Z</dcterms:created>
  <dcterms:modified xsi:type="dcterms:W3CDTF">2025-01-17T07:45:38Z</dcterms:modified>
</cp:coreProperties>
</file>