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9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8" r:id="rId3"/>
    <p:sldId id="297" r:id="rId4"/>
    <p:sldId id="279" r:id="rId5"/>
    <p:sldId id="298" r:id="rId6"/>
    <p:sldId id="280" r:id="rId7"/>
    <p:sldId id="281" r:id="rId8"/>
    <p:sldId id="283" r:id="rId9"/>
    <p:sldId id="282" r:id="rId10"/>
    <p:sldId id="269" r:id="rId11"/>
    <p:sldId id="270" r:id="rId12"/>
    <p:sldId id="275" r:id="rId13"/>
    <p:sldId id="276" r:id="rId14"/>
    <p:sldId id="285" r:id="rId15"/>
    <p:sldId id="299" r:id="rId16"/>
    <p:sldId id="300" r:id="rId17"/>
    <p:sldId id="287" r:id="rId18"/>
    <p:sldId id="278" r:id="rId1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44"/>
    <p:restoredTop sz="94788"/>
  </p:normalViewPr>
  <p:slideViewPr>
    <p:cSldViewPr snapToGrid="0">
      <p:cViewPr varScale="1">
        <p:scale>
          <a:sx n="177" d="100"/>
          <a:sy n="177" d="100"/>
        </p:scale>
        <p:origin x="81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8b4819b237_2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8b4819b237_2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8721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8b4819b237_2_1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8b4819b237_2_1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39fac313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39fac313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DD2DD996-A859-B849-697D-C2C92C472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39fac3138_0_13:notes">
            <a:extLst>
              <a:ext uri="{FF2B5EF4-FFF2-40B4-BE49-F238E27FC236}">
                <a16:creationId xmlns:a16="http://schemas.microsoft.com/office/drawing/2014/main" id="{B52A2526-BB52-157C-9D79-ED90388372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39fac3138_0_13:notes">
            <a:extLst>
              <a:ext uri="{FF2B5EF4-FFF2-40B4-BE49-F238E27FC236}">
                <a16:creationId xmlns:a16="http://schemas.microsoft.com/office/drawing/2014/main" id="{5EA4CE00-CF6C-BBE6-3C33-C314B5B745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500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8b4819b23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8b4819b23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8b4819b23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8b4819b237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8b4819b237_2_1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8b4819b237_2_1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8b4819b237_2_1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8b4819b237_2_1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8b4819b237_2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8b4819b237_2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983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>
          <a:extLst>
            <a:ext uri="{FF2B5EF4-FFF2-40B4-BE49-F238E27FC236}">
              <a16:creationId xmlns:a16="http://schemas.microsoft.com/office/drawing/2014/main" id="{CF2C79BF-D891-703A-B9A1-5CB156B56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8b4819b237_2_1206:notes">
            <a:extLst>
              <a:ext uri="{FF2B5EF4-FFF2-40B4-BE49-F238E27FC236}">
                <a16:creationId xmlns:a16="http://schemas.microsoft.com/office/drawing/2014/main" id="{374BF4F1-D866-9665-2DCD-7B7A40FB18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8b4819b237_2_1206:notes">
            <a:extLst>
              <a:ext uri="{FF2B5EF4-FFF2-40B4-BE49-F238E27FC236}">
                <a16:creationId xmlns:a16="http://schemas.microsoft.com/office/drawing/2014/main" id="{3626F041-F0B6-A580-2CBB-EB8EB6E753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995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2.png"/><Relationship Id="rId17" Type="http://schemas.openxmlformats.org/officeDocument/2006/relationships/image" Target="../media/image42.png"/><Relationship Id="rId2" Type="http://schemas.openxmlformats.org/officeDocument/2006/relationships/tags" Target="../tags/tag13.xml"/><Relationship Id="rId16" Type="http://schemas.openxmlformats.org/officeDocument/2006/relationships/image" Target="../media/image41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6.xml"/><Relationship Id="rId15" Type="http://schemas.openxmlformats.org/officeDocument/2006/relationships/image" Target="../media/image40.png"/><Relationship Id="rId10" Type="http://schemas.openxmlformats.org/officeDocument/2006/relationships/slideLayout" Target="../slideLayouts/slideLayout3.xml"/><Relationship Id="rId19" Type="http://schemas.openxmlformats.org/officeDocument/2006/relationships/image" Target="../media/image44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49.png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48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47.png"/><Relationship Id="rId5" Type="http://schemas.openxmlformats.org/officeDocument/2006/relationships/tags" Target="../tags/tag25.xml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tags" Target="../tags/tag24.xml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tags" Target="../tags/tag29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56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55.png"/><Relationship Id="rId5" Type="http://schemas.openxmlformats.org/officeDocument/2006/relationships/tags" Target="../tags/tag31.xml"/><Relationship Id="rId10" Type="http://schemas.openxmlformats.org/officeDocument/2006/relationships/image" Target="../media/image54.png"/><Relationship Id="rId4" Type="http://schemas.openxmlformats.org/officeDocument/2006/relationships/tags" Target="../tags/tag30.xml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63.png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tags" Target="../tags/tag33.xml"/><Relationship Id="rId16" Type="http://schemas.openxmlformats.org/officeDocument/2006/relationships/image" Target="../media/image66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61.png"/><Relationship Id="rId5" Type="http://schemas.openxmlformats.org/officeDocument/2006/relationships/tags" Target="../tags/tag36.xml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tags" Target="../tags/tag35.xml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40.xml"/><Relationship Id="rId7" Type="http://schemas.openxmlformats.org/officeDocument/2006/relationships/image" Target="../media/image69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6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75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tags" Target="../tags/tag42.xml"/><Relationship Id="rId16" Type="http://schemas.openxmlformats.org/officeDocument/2006/relationships/image" Target="../media/image78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73.png"/><Relationship Id="rId5" Type="http://schemas.openxmlformats.org/officeDocument/2006/relationships/tags" Target="../tags/tag45.xml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tags" Target="../tags/tag44.xml"/><Relationship Id="rId9" Type="http://schemas.openxmlformats.org/officeDocument/2006/relationships/notesSlide" Target="../notesSlides/notesSlide9.xml"/><Relationship Id="rId1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tags" Target="../tags/tag50.xml"/><Relationship Id="rId21" Type="http://schemas.openxmlformats.org/officeDocument/2006/relationships/image" Target="../media/image89.png"/><Relationship Id="rId7" Type="http://schemas.openxmlformats.org/officeDocument/2006/relationships/tags" Target="../tags/tag54.xml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tags" Target="../tags/tag49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15" Type="http://schemas.openxmlformats.org/officeDocument/2006/relationships/image" Target="../media/image83.png"/><Relationship Id="rId10" Type="http://schemas.openxmlformats.org/officeDocument/2006/relationships/tags" Target="../tags/tag57.xml"/><Relationship Id="rId19" Type="http://schemas.openxmlformats.org/officeDocument/2006/relationships/image" Target="../media/image87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82.png"/><Relationship Id="rId22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.xml"/><Relationship Id="rId7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8.xml"/><Relationship Id="rId7" Type="http://schemas.openxmlformats.org/officeDocument/2006/relationships/image" Target="../media/image1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11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31805" y="224646"/>
            <a:ext cx="8938054" cy="73863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 heavy-light quark interaction from QCD instanton vacuum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Speaker: Nurmukhammad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Rakhimov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CENuM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Korea University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332050" y="2733775"/>
            <a:ext cx="8400" cy="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88324" y="4215445"/>
            <a:ext cx="8567351" cy="5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2025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CENuM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Workshop, Jeju Kal hotel, January 16-19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5356C2-5627-9C54-76B3-BCE32F0FD509}"/>
              </a:ext>
            </a:extLst>
          </p:cNvPr>
          <p:cNvSpPr txBox="1"/>
          <p:nvPr/>
        </p:nvSpPr>
        <p:spPr>
          <a:xfrm>
            <a:off x="5729411" y="1217384"/>
            <a:ext cx="1956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collaboration with </a:t>
            </a:r>
          </a:p>
          <a:p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H.-C.Kim(Inha Un.),</a:t>
            </a:r>
          </a:p>
          <a:p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K.Hong(Inha Un.),</a:t>
            </a:r>
          </a:p>
          <a:p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M.Musakhanov(NUUz), U.Yakhshiev(Inha Un.).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038C87-5409-58AB-15AE-8BB51276C6A2}"/>
              </a:ext>
            </a:extLst>
          </p:cNvPr>
          <p:cNvSpPr txBox="1"/>
          <p:nvPr/>
        </p:nvSpPr>
        <p:spPr>
          <a:xfrm>
            <a:off x="5729411" y="2695863"/>
            <a:ext cx="2789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Reviews from the works of</a:t>
            </a:r>
          </a:p>
          <a:p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D.Diakonov, V.Petrov, P.Pobylitsa, E.Shuryak, I.Zahed, </a:t>
            </a:r>
          </a:p>
          <a:p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M.Musakhanov, others(see ref.s)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45064-9748-4438-23A1-F1F2D077A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081" y="1217383"/>
            <a:ext cx="2863188" cy="21473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27B90C-E616-D1E4-2B8D-0B7FAB0FA1E1}"/>
              </a:ext>
            </a:extLst>
          </p:cNvPr>
          <p:cNvSpPr txBox="1"/>
          <p:nvPr/>
        </p:nvSpPr>
        <p:spPr>
          <a:xfrm>
            <a:off x="1278732" y="3610689"/>
            <a:ext cx="3589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QCD action density in lowest energy state,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[visualization by D.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Leinweber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2004]</a:t>
            </a:r>
            <a:endParaRPr lang="en-K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/>
          <p:nvPr/>
        </p:nvSpPr>
        <p:spPr>
          <a:xfrm>
            <a:off x="346974" y="215074"/>
            <a:ext cx="7822800" cy="524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Heavy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quarks (infinite mass limit)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152400" y="878550"/>
            <a:ext cx="84423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In                limit the heavy quark inside the heavy hadron is almost on shell:</a:t>
            </a: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 panose="02070309020205020404" pitchFamily="49" charset="0"/>
              <a:buChar char="o"/>
            </a:pPr>
            <a:r>
              <a:rPr lang="ru" sz="1600" dirty="0">
                <a:latin typeface="Times New Roman"/>
                <a:ea typeface="Times New Roman"/>
                <a:cs typeface="Times New Roman"/>
                <a:sym typeface="Times New Roman"/>
              </a:rPr>
              <a:t>Project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out particle and anti-particle components: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urier New" panose="02070309020205020404" pitchFamily="49" charset="0"/>
              <a:buChar char="o"/>
            </a:pPr>
            <a:r>
              <a:rPr lang="ru" sz="1600" dirty="0">
                <a:latin typeface="Times New Roman"/>
                <a:ea typeface="Times New Roman"/>
                <a:cs typeface="Times New Roman"/>
                <a:sym typeface="Times New Roman"/>
              </a:rPr>
              <a:t>Eliminate anti-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particle</a:t>
            </a:r>
            <a:r>
              <a:rPr lang="ru" sz="1600" dirty="0">
                <a:latin typeface="Times New Roman"/>
                <a:ea typeface="Times New Roman"/>
                <a:cs typeface="Times New Roman"/>
                <a:sym typeface="Times New Roman"/>
              </a:rPr>
              <a:t> fields from the Lagrangian using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EOM and perform             expansion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ru" sz="1600" dirty="0">
                <a:latin typeface="Times New Roman"/>
                <a:ea typeface="Times New Roman"/>
                <a:cs typeface="Times New Roman"/>
                <a:sym typeface="Times New Roman"/>
              </a:rPr>
              <a:t> Lagrangian leading order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ru" sz="1600" dirty="0"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" sz="1600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urier New" panose="02070309020205020404" pitchFamily="49" charset="0"/>
              <a:buChar char="o"/>
            </a:pPr>
            <a:r>
              <a:rPr lang="ru" sz="1600" dirty="0">
                <a:latin typeface="Times New Roman"/>
                <a:ea typeface="Times New Roman"/>
                <a:cs typeface="Times New Roman"/>
                <a:sym typeface="Times New Roman"/>
              </a:rPr>
              <a:t>HQ propagator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in the rest frame                  </a:t>
            </a:r>
            <a:r>
              <a:rPr lang="ru" sz="1600" dirty="0"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64588-E572-1124-1178-983DB59A24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77716" y="1050131"/>
            <a:ext cx="627180" cy="154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4DAFEF-31C7-88D4-9AE8-109C4F06960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369750" y="1292383"/>
            <a:ext cx="2667000" cy="216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7E5D43-7FB7-8684-5212-533FC7EFFAA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654904" y="1939919"/>
            <a:ext cx="4336799" cy="385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F4461A-804F-D4B0-25A2-277318FD798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898424" y="2467552"/>
            <a:ext cx="481178" cy="209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DB3E11-CBF9-5639-D5C7-6BB665356EB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469861" y="3107470"/>
            <a:ext cx="481178" cy="2097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84C6EA-4355-E39A-BF76-D1978330967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307163" y="3107470"/>
            <a:ext cx="1459174" cy="2097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022115-B6E5-6F0D-E86F-88593459817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461069" y="3667950"/>
            <a:ext cx="763917" cy="2109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3A8C03-275F-9433-AA34-8AF6B65A925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750031" y="3589833"/>
            <a:ext cx="1236468" cy="4280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BAF2F7-24E0-A4A5-4B1F-91B3E2C79BE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610943" y="4271907"/>
            <a:ext cx="4989779" cy="5305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/>
          <p:nvPr/>
        </p:nvSpPr>
        <p:spPr>
          <a:xfrm>
            <a:off x="291674" y="125900"/>
            <a:ext cx="8292300" cy="4461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50" dirty="0">
                <a:latin typeface="Times New Roman"/>
                <a:ea typeface="Times New Roman"/>
                <a:cs typeface="Times New Roman"/>
                <a:sym typeface="Times New Roman"/>
              </a:rPr>
              <a:t>Heavy quark</a:t>
            </a:r>
            <a:r>
              <a:rPr lang="en-US" sz="2150" dirty="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ru" sz="2150" dirty="0"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sz="2150" dirty="0">
                <a:latin typeface="Times New Roman"/>
                <a:ea typeface="Times New Roman"/>
                <a:cs typeface="Times New Roman"/>
                <a:sym typeface="Times New Roman"/>
              </a:rPr>
              <a:t>the background of the</a:t>
            </a:r>
            <a:r>
              <a:rPr lang="ru" sz="2150" dirty="0">
                <a:latin typeface="Times New Roman"/>
                <a:ea typeface="Times New Roman"/>
                <a:cs typeface="Times New Roman"/>
                <a:sym typeface="Times New Roman"/>
              </a:rPr>
              <a:t> instanton ensemble</a:t>
            </a:r>
            <a:endParaRPr sz="215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27"/>
          <p:cNvSpPr txBox="1"/>
          <p:nvPr/>
        </p:nvSpPr>
        <p:spPr>
          <a:xfrm>
            <a:off x="82599" y="622662"/>
            <a:ext cx="8815215" cy="41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urier New" panose="02070309020205020404" pitchFamily="49" charset="0"/>
              <a:buChar char="o"/>
            </a:pPr>
            <a:r>
              <a:rPr lang="ru" sz="1600" dirty="0">
                <a:latin typeface="Times New Roman"/>
                <a:ea typeface="Times New Roman"/>
                <a:cs typeface="Times New Roman"/>
                <a:sym typeface="Times New Roman"/>
              </a:rPr>
              <a:t>HQ propagator in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the background of the </a:t>
            </a:r>
            <a:r>
              <a:rPr lang="ru" sz="1600" dirty="0">
                <a:latin typeface="Times New Roman"/>
                <a:ea typeface="Times New Roman"/>
                <a:cs typeface="Times New Roman"/>
                <a:sym typeface="Times New Roman"/>
              </a:rPr>
              <a:t> instanton ensemble: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600"/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Large separation                       and                   limit (generating small expansion parameter                                                                                  		) allow writing (inverse) propagator in terms of single instanton propagators</a:t>
            </a:r>
          </a:p>
          <a:p>
            <a:pPr marL="457200" lvl="0" indent="-330200" algn="l" rtl="0">
              <a:lnSpc>
                <a:spcPct val="25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The contribution to the heavy quark mass:     </a:t>
            </a:r>
          </a:p>
          <a:p>
            <a:pPr marL="457200" lvl="0" indent="-330200" algn="l" rtl="0">
              <a:lnSpc>
                <a:spcPct val="25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ourier New" panose="02070309020205020404" pitchFamily="49" charset="0"/>
              <a:buChar char="o"/>
            </a:pPr>
            <a:endParaRPr lang="en-US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Aft>
                <a:spcPts val="0"/>
              </a:spcAft>
              <a:buSzPts val="1600"/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A similar calculations for particle – anti-particle</a:t>
            </a:r>
          </a:p>
          <a:p>
            <a:pPr marL="127000" lvl="0" algn="l" rtl="0">
              <a:spcAft>
                <a:spcPts val="0"/>
              </a:spcAft>
              <a:buSzPts val="1600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correlator results interaction potential</a:t>
            </a:r>
            <a:r>
              <a:rPr lang="ru" dirty="0"/>
              <a:t> </a:t>
            </a:r>
            <a:endParaRPr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dirty="0"/>
          </a:p>
        </p:txBody>
      </p:sp>
      <p:sp>
        <p:nvSpPr>
          <p:cNvPr id="242" name="Google Shape;242;p27"/>
          <p:cNvSpPr/>
          <p:nvPr/>
        </p:nvSpPr>
        <p:spPr>
          <a:xfrm>
            <a:off x="6232000" y="4445500"/>
            <a:ext cx="390600" cy="517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35B927-F91B-74A6-69AB-7306E77F48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119009" y="1257159"/>
            <a:ext cx="899991" cy="224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17DEA4-F856-591B-0AF8-3EB60740512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592480" y="1310343"/>
            <a:ext cx="675363" cy="153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1AEB28-E3C6-D4D7-BD4C-FC59F84DF18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30003" y="1642294"/>
            <a:ext cx="1457579" cy="201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96F546-85E7-2973-E850-6EB71405876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810743" y="605079"/>
            <a:ext cx="2285797" cy="568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CCE16C-C812-92C1-FC14-8E46140A08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683270" y="2010820"/>
            <a:ext cx="3509107" cy="3823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871C42-8B55-FCC8-4C66-04629CAA004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469" y="2715909"/>
            <a:ext cx="4694088" cy="501116"/>
          </a:xfrm>
          <a:prstGeom prst="rect">
            <a:avLst/>
          </a:prstGeom>
        </p:spPr>
      </p:pic>
      <p:pic>
        <p:nvPicPr>
          <p:cNvPr id="20" name="Google Shape;264;p29">
            <a:extLst>
              <a:ext uri="{FF2B5EF4-FFF2-40B4-BE49-F238E27FC236}">
                <a16:creationId xmlns:a16="http://schemas.microsoft.com/office/drawing/2014/main" id="{2D616EE4-4194-0618-3064-235AE2074104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910141" y="2447601"/>
            <a:ext cx="3852845" cy="235552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51;p28">
            <a:extLst>
              <a:ext uri="{FF2B5EF4-FFF2-40B4-BE49-F238E27FC236}">
                <a16:creationId xmlns:a16="http://schemas.microsoft.com/office/drawing/2014/main" id="{A13C45DC-5EE7-616A-BF86-A8A15C7CD8BD}"/>
              </a:ext>
            </a:extLst>
          </p:cNvPr>
          <p:cNvSpPr txBox="1"/>
          <p:nvPr/>
        </p:nvSpPr>
        <p:spPr>
          <a:xfrm>
            <a:off x="381014" y="3994775"/>
            <a:ext cx="36561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[D.Diakonov, V.Petrov, P.Pobylitsa 1989]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further application to charmonium spectra see [U.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Yakhshiev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2018</a:t>
            </a:r>
            <a:r>
              <a:rPr lang="en-US" dirty="0"/>
              <a:t> ]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 txBox="1">
            <a:spLocks noGrp="1"/>
          </p:cNvSpPr>
          <p:nvPr>
            <p:ph type="body" idx="1"/>
          </p:nvPr>
        </p:nvSpPr>
        <p:spPr>
          <a:xfrm>
            <a:off x="99750" y="581750"/>
            <a:ext cx="8520600" cy="31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 panose="02070309020205020404" pitchFamily="49" charset="0"/>
              <a:buChar char="o"/>
            </a:pPr>
            <a:r>
              <a:rPr lang="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QCD partition function: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 panose="02070309020205020404" pitchFamily="49" charset="0"/>
              <a:buChar char="o"/>
            </a:pPr>
            <a:r>
              <a:rPr lang="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Heavy quark propagator: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32"/>
          <p:cNvSpPr txBox="1">
            <a:spLocks noGrp="1"/>
          </p:cNvSpPr>
          <p:nvPr>
            <p:ph type="title"/>
          </p:nvPr>
        </p:nvSpPr>
        <p:spPr>
          <a:xfrm>
            <a:off x="228600" y="162500"/>
            <a:ext cx="8520600" cy="485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rPr lang="ru" sz="2420">
                <a:latin typeface="Times New Roman"/>
                <a:ea typeface="Times New Roman"/>
                <a:cs typeface="Times New Roman"/>
                <a:sym typeface="Times New Roman"/>
              </a:rPr>
              <a:t>Heavy quark propagator in the presence of light quarks</a:t>
            </a:r>
            <a:endParaRPr sz="24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4" name="Google Shape;304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2635" y="3262589"/>
            <a:ext cx="3065575" cy="5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755" y="2923781"/>
            <a:ext cx="751140" cy="3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2"/>
          <p:cNvSpPr txBox="1"/>
          <p:nvPr/>
        </p:nvSpPr>
        <p:spPr>
          <a:xfrm>
            <a:off x="6643764" y="3163944"/>
            <a:ext cx="19944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“heavy quark functional”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13" name="Google Shape;313;p32"/>
          <p:cNvGrpSpPr/>
          <p:nvPr/>
        </p:nvGrpSpPr>
        <p:grpSpPr>
          <a:xfrm>
            <a:off x="1517193" y="1823760"/>
            <a:ext cx="1477137" cy="1388309"/>
            <a:chOff x="2847963" y="2076125"/>
            <a:chExt cx="1464687" cy="1494373"/>
          </a:xfrm>
        </p:grpSpPr>
        <p:sp>
          <p:nvSpPr>
            <p:cNvPr id="314" name="Google Shape;314;p32"/>
            <p:cNvSpPr/>
            <p:nvPr/>
          </p:nvSpPr>
          <p:spPr>
            <a:xfrm>
              <a:off x="3066150" y="2076125"/>
              <a:ext cx="1246500" cy="13920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98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5" name="Google Shape;315;p32"/>
            <p:cNvCxnSpPr>
              <a:cxnSpLocks/>
            </p:cNvCxnSpPr>
            <p:nvPr/>
          </p:nvCxnSpPr>
          <p:spPr>
            <a:xfrm flipH="1">
              <a:off x="2847963" y="3348675"/>
              <a:ext cx="251437" cy="221823"/>
            </a:xfrm>
            <a:prstGeom prst="straightConnector1">
              <a:avLst/>
            </a:prstGeom>
            <a:noFill/>
            <a:ln w="9525" cap="flat" cmpd="sng">
              <a:solidFill>
                <a:srgbClr val="98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316" name="Google Shape;316;p32"/>
          <p:cNvGrpSpPr/>
          <p:nvPr/>
        </p:nvGrpSpPr>
        <p:grpSpPr>
          <a:xfrm>
            <a:off x="3035651" y="1771607"/>
            <a:ext cx="4169343" cy="1307600"/>
            <a:chOff x="4362425" y="2076125"/>
            <a:chExt cx="2496011" cy="1392000"/>
          </a:xfrm>
        </p:grpSpPr>
        <p:sp>
          <p:nvSpPr>
            <p:cNvPr id="317" name="Google Shape;317;p32"/>
            <p:cNvSpPr/>
            <p:nvPr/>
          </p:nvSpPr>
          <p:spPr>
            <a:xfrm>
              <a:off x="4362425" y="2076125"/>
              <a:ext cx="1952700" cy="13920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98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8" name="Google Shape;318;p32"/>
            <p:cNvCxnSpPr>
              <a:cxnSpLocks/>
            </p:cNvCxnSpPr>
            <p:nvPr/>
          </p:nvCxnSpPr>
          <p:spPr>
            <a:xfrm>
              <a:off x="6315125" y="3326966"/>
              <a:ext cx="543311" cy="131731"/>
            </a:xfrm>
            <a:prstGeom prst="straightConnector1">
              <a:avLst/>
            </a:prstGeom>
            <a:noFill/>
            <a:ln w="9525" cap="flat" cmpd="sng">
              <a:solidFill>
                <a:srgbClr val="98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320" name="Google Shape;320;p32"/>
          <p:cNvSpPr txBox="1"/>
          <p:nvPr/>
        </p:nvSpPr>
        <p:spPr>
          <a:xfrm>
            <a:off x="99750" y="3745386"/>
            <a:ext cx="8407500" cy="111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ourier New" panose="02070309020205020404" pitchFamily="49" charset="0"/>
              <a:buChar char="o"/>
            </a:pPr>
            <a:r>
              <a:rPr lang="ru" sz="1600" dirty="0">
                <a:latin typeface="Times New Roman"/>
                <a:ea typeface="Times New Roman"/>
                <a:cs typeface="Times New Roman"/>
                <a:sym typeface="Times New Roman"/>
              </a:rPr>
              <a:t>HQ functional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in terms of single instanton average</a:t>
            </a:r>
            <a:r>
              <a:rPr lang="ru" sz="1600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</a:t>
            </a:r>
            <a:endParaRPr sz="1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CD99D72B-728A-D8DF-4A1F-B4A7FDA220AE}"/>
              </a:ext>
            </a:extLst>
          </p:cNvPr>
          <p:cNvSpPr/>
          <p:nvPr/>
        </p:nvSpPr>
        <p:spPr>
          <a:xfrm>
            <a:off x="6753600" y="1871931"/>
            <a:ext cx="2123009" cy="816487"/>
          </a:xfrm>
          <a:prstGeom prst="wedgeEllipseCallout">
            <a:avLst>
              <a:gd name="adj1" fmla="val -3255"/>
              <a:gd name="adj2" fmla="val 73482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diluteness of instanton media</a:t>
            </a:r>
          </a:p>
          <a:p>
            <a:pPr algn="ctr"/>
            <a:endParaRPr lang="en-K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E5F40-F261-E21B-0176-63A6E8A50A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2731" y="955143"/>
            <a:ext cx="7407858" cy="5646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AF485D9-AD3F-63E6-49D8-673A247624F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87863" y="1806062"/>
            <a:ext cx="4856074" cy="58602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C6005EA-60E3-590D-30B7-2CC8094BA671}"/>
              </a:ext>
            </a:extLst>
          </p:cNvPr>
          <p:cNvGrpSpPr/>
          <p:nvPr/>
        </p:nvGrpSpPr>
        <p:grpSpPr>
          <a:xfrm>
            <a:off x="1504021" y="2316994"/>
            <a:ext cx="2980618" cy="693824"/>
            <a:chOff x="1504021" y="2316994"/>
            <a:chExt cx="2980618" cy="693824"/>
          </a:xfrm>
        </p:grpSpPr>
        <p:sp>
          <p:nvSpPr>
            <p:cNvPr id="311" name="Google Shape;311;p32"/>
            <p:cNvSpPr/>
            <p:nvPr/>
          </p:nvSpPr>
          <p:spPr>
            <a:xfrm rot="16200000">
              <a:off x="2891416" y="1169751"/>
              <a:ext cx="205827" cy="2500313"/>
            </a:xfrm>
            <a:prstGeom prst="rightBrace">
              <a:avLst>
                <a:gd name="adj1" fmla="val 50000"/>
                <a:gd name="adj2" fmla="val 50482"/>
              </a:avLst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6BCD60-BB29-427F-43D6-C8605662D2B7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504021" y="2549347"/>
              <a:ext cx="2980618" cy="46147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D25C4DD-22A2-04BF-0E63-B18E83C98BC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53202" y="4347091"/>
            <a:ext cx="6109435" cy="5657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F8F5C67-AC18-5A9B-E2AF-5836D952F1B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283162" y="3899632"/>
            <a:ext cx="981030" cy="233132"/>
          </a:xfrm>
          <a:prstGeom prst="rect">
            <a:avLst/>
          </a:prstGeom>
        </p:spPr>
      </p:pic>
      <p:sp>
        <p:nvSpPr>
          <p:cNvPr id="27" name="Right Brace 26">
            <a:extLst>
              <a:ext uri="{FF2B5EF4-FFF2-40B4-BE49-F238E27FC236}">
                <a16:creationId xmlns:a16="http://schemas.microsoft.com/office/drawing/2014/main" id="{763C104D-0CC3-C1D7-B301-722171A37872}"/>
              </a:ext>
            </a:extLst>
          </p:cNvPr>
          <p:cNvSpPr/>
          <p:nvPr/>
        </p:nvSpPr>
        <p:spPr>
          <a:xfrm rot="16200000">
            <a:off x="5453658" y="2903413"/>
            <a:ext cx="324305" cy="274264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778C232-D126-9813-2DAD-DB01831F7C6A}"/>
              </a:ext>
            </a:extLst>
          </p:cNvPr>
          <p:cNvCxnSpPr>
            <a:stCxn id="27" idx="1"/>
          </p:cNvCxnSpPr>
          <p:nvPr/>
        </p:nvCxnSpPr>
        <p:spPr>
          <a:xfrm flipV="1">
            <a:off x="5615811" y="4028941"/>
            <a:ext cx="1371322" cy="836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3"/>
          <p:cNvSpPr txBox="1">
            <a:spLocks noGrp="1"/>
          </p:cNvSpPr>
          <p:nvPr>
            <p:ph type="title"/>
          </p:nvPr>
        </p:nvSpPr>
        <p:spPr>
          <a:xfrm>
            <a:off x="228600" y="162500"/>
            <a:ext cx="8520600" cy="485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rPr lang="ru" sz="2420" dirty="0">
                <a:latin typeface="Times New Roman"/>
                <a:ea typeface="Times New Roman"/>
                <a:cs typeface="Times New Roman"/>
                <a:sym typeface="Times New Roman"/>
              </a:rPr>
              <a:t>Heavy-light quark interaction</a:t>
            </a:r>
            <a:endParaRPr sz="242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33"/>
          <p:cNvSpPr txBox="1"/>
          <p:nvPr/>
        </p:nvSpPr>
        <p:spPr>
          <a:xfrm>
            <a:off x="195207" y="762187"/>
            <a:ext cx="57177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HQ propagator in the form of functional integration</a:t>
            </a:r>
            <a:r>
              <a:rPr lang="ru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33"/>
          <p:cNvSpPr/>
          <p:nvPr/>
        </p:nvSpPr>
        <p:spPr>
          <a:xfrm>
            <a:off x="4719725" y="1098200"/>
            <a:ext cx="1804167" cy="644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2" name="Google Shape;332;p33"/>
          <p:cNvCxnSpPr>
            <a:cxnSpLocks/>
            <a:stCxn id="330" idx="2"/>
            <a:endCxn id="18" idx="0"/>
          </p:cNvCxnSpPr>
          <p:nvPr/>
        </p:nvCxnSpPr>
        <p:spPr>
          <a:xfrm rot="5400000">
            <a:off x="4746739" y="1045766"/>
            <a:ext cx="177936" cy="1572204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B37296-65C0-D67D-C984-BCC5C1398738}"/>
              </a:ext>
            </a:extLst>
          </p:cNvPr>
          <p:cNvCxnSpPr>
            <a:cxnSpLocks/>
          </p:cNvCxnSpPr>
          <p:nvPr/>
        </p:nvCxnSpPr>
        <p:spPr>
          <a:xfrm>
            <a:off x="5653261" y="2712417"/>
            <a:ext cx="0" cy="28516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BE42821-D426-A8BF-C785-1FAEFE5EEF5F}"/>
              </a:ext>
            </a:extLst>
          </p:cNvPr>
          <p:cNvGrpSpPr/>
          <p:nvPr/>
        </p:nvGrpSpPr>
        <p:grpSpPr>
          <a:xfrm>
            <a:off x="598850" y="3758056"/>
            <a:ext cx="4487031" cy="1169304"/>
            <a:chOff x="598850" y="3758056"/>
            <a:chExt cx="4487031" cy="11693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D79A19A-2C94-55B4-D9B4-5185F2841935}"/>
                </a:ext>
              </a:extLst>
            </p:cNvPr>
            <p:cNvGrpSpPr/>
            <p:nvPr/>
          </p:nvGrpSpPr>
          <p:grpSpPr>
            <a:xfrm>
              <a:off x="598850" y="3758056"/>
              <a:ext cx="4487031" cy="1169304"/>
              <a:chOff x="864950" y="3443286"/>
              <a:chExt cx="5033225" cy="1280000"/>
            </a:xfrm>
          </p:grpSpPr>
          <p:grpSp>
            <p:nvGrpSpPr>
              <p:cNvPr id="10" name="Google Shape;346;p34">
                <a:extLst>
                  <a:ext uri="{FF2B5EF4-FFF2-40B4-BE49-F238E27FC236}">
                    <a16:creationId xmlns:a16="http://schemas.microsoft.com/office/drawing/2014/main" id="{FD301951-EB94-14E5-85BA-08C5143CE85D}"/>
                  </a:ext>
                </a:extLst>
              </p:cNvPr>
              <p:cNvGrpSpPr/>
              <p:nvPr/>
            </p:nvGrpSpPr>
            <p:grpSpPr>
              <a:xfrm>
                <a:off x="864950" y="3443286"/>
                <a:ext cx="5033225" cy="1280000"/>
                <a:chOff x="1124400" y="3049550"/>
                <a:chExt cx="5033225" cy="1280000"/>
              </a:xfrm>
            </p:grpSpPr>
            <p:grpSp>
              <p:nvGrpSpPr>
                <p:cNvPr id="17" name="Google Shape;347;p34">
                  <a:extLst>
                    <a:ext uri="{FF2B5EF4-FFF2-40B4-BE49-F238E27FC236}">
                      <a16:creationId xmlns:a16="http://schemas.microsoft.com/office/drawing/2014/main" id="{9BD74200-9C70-5964-EA6B-D49994ED1D27}"/>
                    </a:ext>
                  </a:extLst>
                </p:cNvPr>
                <p:cNvGrpSpPr/>
                <p:nvPr/>
              </p:nvGrpSpPr>
              <p:grpSpPr>
                <a:xfrm>
                  <a:off x="1124400" y="3049550"/>
                  <a:ext cx="5033225" cy="1280000"/>
                  <a:chOff x="1124400" y="3049550"/>
                  <a:chExt cx="5033225" cy="1280000"/>
                </a:xfrm>
              </p:grpSpPr>
              <p:pic>
                <p:nvPicPr>
                  <p:cNvPr id="24" name="Google Shape;348;p34">
                    <a:extLst>
                      <a:ext uri="{FF2B5EF4-FFF2-40B4-BE49-F238E27FC236}">
                        <a16:creationId xmlns:a16="http://schemas.microsoft.com/office/drawing/2014/main" id="{66329DF9-8FD6-97A8-3229-18E7DB20183F}"/>
                      </a:ext>
                    </a:extLst>
                  </p:cNvPr>
                  <p:cNvPicPr preferRelativeResize="0"/>
                  <p:nvPr/>
                </p:nvPicPr>
                <p:blipFill>
                  <a:blip r:embed="rId9">
                    <a:alphaModFix/>
                  </a:blip>
                  <a:stretch>
                    <a:fillRect/>
                  </a:stretch>
                </p:blipFill>
                <p:spPr>
                  <a:xfrm>
                    <a:off x="1124400" y="3049550"/>
                    <a:ext cx="1840575" cy="1280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5" name="Google Shape;349;p34">
                    <a:extLst>
                      <a:ext uri="{FF2B5EF4-FFF2-40B4-BE49-F238E27FC236}">
                        <a16:creationId xmlns:a16="http://schemas.microsoft.com/office/drawing/2014/main" id="{FF8041BD-F051-E1E6-0D9F-01AD81682280}"/>
                      </a:ext>
                    </a:extLst>
                  </p:cNvPr>
                  <p:cNvPicPr preferRelativeResize="0"/>
                  <p:nvPr/>
                </p:nvPicPr>
                <p:blipFill>
                  <a:blip r:embed="rId10">
                    <a:alphaModFix/>
                  </a:blip>
                  <a:stretch>
                    <a:fillRect/>
                  </a:stretch>
                </p:blipFill>
                <p:spPr>
                  <a:xfrm>
                    <a:off x="4317050" y="3049553"/>
                    <a:ext cx="1840575" cy="127998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6" name="Google Shape;350;p34" descr="{&quot;type&quot;:&quot;$&quot;,&quot;backgroundColor&quot;:&quot;#FFFFFF&quot;,&quot;code&quot;:&quot;$\\implies$&quot;,&quot;id&quot;:&quot;43&quot;,&quot;font&quot;:{&quot;size&quot;:18,&quot;family&quot;:&quot;Arial&quot;,&quot;color&quot;:&quot;#595959&quot;},&quot;aid&quot;:null,&quot;ts&quot;:1697174577544,&quot;cs&quot;:&quot;KQEpd35Teli8H6gMqBexSA==&quot;,&quot;size&quot;:{&quot;width&quot;:43,&quot;height&quot;:15.666666666666666}}">
                    <a:extLst>
                      <a:ext uri="{FF2B5EF4-FFF2-40B4-BE49-F238E27FC236}">
                        <a16:creationId xmlns:a16="http://schemas.microsoft.com/office/drawing/2014/main" id="{9835AD9D-FF0B-3BC6-A792-078C0E4FE754}"/>
                      </a:ext>
                    </a:extLst>
                  </p:cNvPr>
                  <p:cNvPicPr preferRelativeResize="0"/>
                  <p:nvPr/>
                </p:nvPicPr>
                <p:blipFill>
                  <a:blip r:embed="rId11">
                    <a:alphaModFix/>
                  </a:blip>
                  <a:stretch>
                    <a:fillRect/>
                  </a:stretch>
                </p:blipFill>
                <p:spPr>
                  <a:xfrm>
                    <a:off x="3436225" y="3614925"/>
                    <a:ext cx="409575" cy="1492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20" name="Google Shape;353;p34">
                  <a:extLst>
                    <a:ext uri="{FF2B5EF4-FFF2-40B4-BE49-F238E27FC236}">
                      <a16:creationId xmlns:a16="http://schemas.microsoft.com/office/drawing/2014/main" id="{B56FE61F-42BA-99E8-5D84-2B0A9C248EC0}"/>
                    </a:ext>
                  </a:extLst>
                </p:cNvPr>
                <p:cNvSpPr/>
                <p:nvPr/>
              </p:nvSpPr>
              <p:spPr>
                <a:xfrm>
                  <a:off x="4664400" y="3977538"/>
                  <a:ext cx="115800" cy="128700"/>
                </a:xfrm>
                <a:prstGeom prst="ellipse">
                  <a:avLst/>
                </a:prstGeom>
                <a:solidFill>
                  <a:schemeClr val="dk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354;p34">
                  <a:extLst>
                    <a:ext uri="{FF2B5EF4-FFF2-40B4-BE49-F238E27FC236}">
                      <a16:creationId xmlns:a16="http://schemas.microsoft.com/office/drawing/2014/main" id="{C2D42A0D-87CD-5BF9-96A9-01EA097D201E}"/>
                    </a:ext>
                  </a:extLst>
                </p:cNvPr>
                <p:cNvSpPr/>
                <p:nvPr/>
              </p:nvSpPr>
              <p:spPr>
                <a:xfrm>
                  <a:off x="4617350" y="3625188"/>
                  <a:ext cx="115800" cy="128700"/>
                </a:xfrm>
                <a:prstGeom prst="ellipse">
                  <a:avLst/>
                </a:prstGeom>
                <a:solidFill>
                  <a:schemeClr val="dk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55;p34">
                  <a:extLst>
                    <a:ext uri="{FF2B5EF4-FFF2-40B4-BE49-F238E27FC236}">
                      <a16:creationId xmlns:a16="http://schemas.microsoft.com/office/drawing/2014/main" id="{49C8A02A-0A69-DEC4-8955-CB2B725F2968}"/>
                    </a:ext>
                  </a:extLst>
                </p:cNvPr>
                <p:cNvSpPr/>
                <p:nvPr/>
              </p:nvSpPr>
              <p:spPr>
                <a:xfrm>
                  <a:off x="5700400" y="3276888"/>
                  <a:ext cx="115800" cy="128700"/>
                </a:xfrm>
                <a:prstGeom prst="ellipse">
                  <a:avLst/>
                </a:prstGeom>
                <a:solidFill>
                  <a:schemeClr val="dk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356;p34">
                  <a:extLst>
                    <a:ext uri="{FF2B5EF4-FFF2-40B4-BE49-F238E27FC236}">
                      <a16:creationId xmlns:a16="http://schemas.microsoft.com/office/drawing/2014/main" id="{413C232D-AB2A-386E-C501-699EEC01146E}"/>
                    </a:ext>
                  </a:extLst>
                </p:cNvPr>
                <p:cNvSpPr/>
                <p:nvPr/>
              </p:nvSpPr>
              <p:spPr>
                <a:xfrm>
                  <a:off x="5700400" y="3625200"/>
                  <a:ext cx="115800" cy="128700"/>
                </a:xfrm>
                <a:prstGeom prst="ellipse">
                  <a:avLst/>
                </a:prstGeom>
                <a:solidFill>
                  <a:schemeClr val="dk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14" name="Google Shape;362;p34 1">
                <a:extLst>
                  <a:ext uri="{FF2B5EF4-FFF2-40B4-BE49-F238E27FC236}">
                    <a16:creationId xmlns:a16="http://schemas.microsoft.com/office/drawing/2014/main" id="{4F3274FB-40CF-4A4F-5F92-980BB8ADE5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20750" y="4435624"/>
                <a:ext cx="347350" cy="117589"/>
              </a:xfrm>
              <a:prstGeom prst="straightConnector1">
                <a:avLst/>
              </a:prstGeom>
              <a:noFill/>
              <a:ln w="9525" cap="flat" cmpd="sng">
                <a:solidFill>
                  <a:srgbClr val="98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D77E40B-1DD5-3E88-5D06-5A03B8FD5EC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4186727" y="4718285"/>
              <a:ext cx="322917" cy="13718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F463CCB-C6D9-B217-C8E3-815638FA05DD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4049604" y="3773707"/>
              <a:ext cx="298582" cy="139123"/>
            </a:xfrm>
            <a:prstGeom prst="rect">
              <a:avLst/>
            </a:prstGeom>
          </p:spPr>
        </p:pic>
        <p:cxnSp>
          <p:nvCxnSpPr>
            <p:cNvPr id="43" name="Google Shape;362;p34 2">
              <a:extLst>
                <a:ext uri="{FF2B5EF4-FFF2-40B4-BE49-F238E27FC236}">
                  <a16:creationId xmlns:a16="http://schemas.microsoft.com/office/drawing/2014/main" id="{639DD56C-EB69-EC34-48ED-CE0CC2CC38A9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371429" y="3909613"/>
              <a:ext cx="321962" cy="73339"/>
            </a:xfrm>
            <a:prstGeom prst="straightConnector1">
              <a:avLst/>
            </a:prstGeom>
            <a:noFill/>
            <a:ln w="9525" cap="flat" cmpd="sng">
              <a:solidFill>
                <a:srgbClr val="98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108D3A6A-AF19-96EF-14FA-B0FD6737D7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717577" y="4169990"/>
            <a:ext cx="2723896" cy="209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7374BC-0FBC-F5F0-CBD6-BE376152D8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27036" y="1154322"/>
            <a:ext cx="4706721" cy="5305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65CE83-6582-1630-7A42-1D87DC8DDA9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18349" y="1920836"/>
            <a:ext cx="6862511" cy="7964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02974A-4782-C0B1-A691-3750F3B80B8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878115" y="3055602"/>
            <a:ext cx="3567379" cy="3854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4"/>
          <p:cNvSpPr txBox="1">
            <a:spLocks noGrp="1"/>
          </p:cNvSpPr>
          <p:nvPr>
            <p:ph type="title"/>
          </p:nvPr>
        </p:nvSpPr>
        <p:spPr>
          <a:xfrm>
            <a:off x="228600" y="198500"/>
            <a:ext cx="8520600" cy="485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ct val="40909"/>
            </a:pPr>
            <a:r>
              <a:rPr lang="ru" sz="2420" dirty="0">
                <a:latin typeface="Times New Roman"/>
                <a:ea typeface="Times New Roman"/>
                <a:cs typeface="Times New Roman"/>
                <a:sym typeface="Times New Roman"/>
              </a:rPr>
              <a:t>Heavy-light quark interaction</a:t>
            </a:r>
            <a:r>
              <a:rPr lang="en-US" sz="2420" dirty="0">
                <a:latin typeface="Times New Roman"/>
                <a:ea typeface="Times New Roman"/>
                <a:cs typeface="Times New Roman"/>
                <a:sym typeface="Times New Roman"/>
              </a:rPr>
              <a:t> (1+1 case)</a:t>
            </a:r>
            <a:endParaRPr sz="242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D6600-5710-EF13-9B20-2236FCEF8A7B}"/>
              </a:ext>
            </a:extLst>
          </p:cNvPr>
          <p:cNvSpPr txBox="1"/>
          <p:nvPr/>
        </p:nvSpPr>
        <p:spPr>
          <a:xfrm>
            <a:off x="228600" y="864497"/>
            <a:ext cx="825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light and a heavy flavour case: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B1105C-45E0-A68B-F03D-AA2E4154DFE0}"/>
                  </a:ext>
                </a:extLst>
              </p:cNvPr>
              <p:cNvSpPr txBox="1"/>
              <p:nvPr/>
            </p:nvSpPr>
            <p:spPr>
              <a:xfrm>
                <a:off x="228600" y="2856007"/>
                <a:ext cx="8254186" cy="2351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Immediate application is the calculation of weak decay constants </a:t>
                </a:r>
              </a:p>
              <a:p>
                <a:pPr lvl="2"/>
                <a:endParaRPr lang="en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66700" lvl="2">
                  <a:lnSpc>
                    <a:spcPct val="150000"/>
                  </a:lnSpc>
                </a:pPr>
                <a:r>
                  <a:rPr lang="en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in practical calculations one has to include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1/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terms</a:t>
                </a:r>
              </a:p>
              <a:p>
                <a:pPr marL="266700" lvl="2"/>
                <a:r>
                  <a:rPr lang="en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since heavy-light currents are non-conserved   renormalization has to be performed</a:t>
                </a:r>
              </a:p>
              <a:p>
                <a:pPr marL="266700" lvl="2"/>
                <a:r>
                  <a:rPr lang="en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(due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1/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expansion the operator mixing pattern becomes more complex)</a:t>
                </a:r>
              </a:p>
              <a:p>
                <a:pPr marL="266700" lvl="2">
                  <a:lnSpc>
                    <a:spcPct val="150000"/>
                  </a:lnSpc>
                </a:pPr>
                <a:r>
                  <a:rPr lang="en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match to QCD</a:t>
                </a:r>
              </a:p>
              <a:p>
                <a:pPr lvl="2"/>
                <a:endParaRPr lang="en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B1105C-45E0-A68B-F03D-AA2E4154D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56007"/>
                <a:ext cx="8254186" cy="2351926"/>
              </a:xfrm>
              <a:prstGeom prst="rect">
                <a:avLst/>
              </a:prstGeom>
              <a:blipFill>
                <a:blip r:embed="rId6"/>
                <a:stretch>
                  <a:fillRect l="-461" t="-1081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7027136-451C-D807-9225-B32032E0E11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70701" y="1271988"/>
            <a:ext cx="6774891" cy="10340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25FE73-0707-94F4-2F5E-76A3A7A278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21052" y="3300233"/>
            <a:ext cx="3341630" cy="252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0FC2D2-890E-A7C7-3F4B-0E46B97589A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482566" y="2399802"/>
            <a:ext cx="2564587" cy="3186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B0E23D-807D-9076-90CD-F47066290EC1}"/>
              </a:ext>
            </a:extLst>
          </p:cNvPr>
          <p:cNvSpPr txBox="1"/>
          <p:nvPr/>
        </p:nvSpPr>
        <p:spPr>
          <a:xfrm>
            <a:off x="752558" y="2394101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248253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>
          <a:extLst>
            <a:ext uri="{FF2B5EF4-FFF2-40B4-BE49-F238E27FC236}">
              <a16:creationId xmlns:a16="http://schemas.microsoft.com/office/drawing/2014/main" id="{ACAF4BD3-7939-E78B-C91A-17B7CCD33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4">
            <a:extLst>
              <a:ext uri="{FF2B5EF4-FFF2-40B4-BE49-F238E27FC236}">
                <a16:creationId xmlns:a16="http://schemas.microsoft.com/office/drawing/2014/main" id="{DB177512-CD5F-0B2F-EB16-1591A027B9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62500"/>
            <a:ext cx="8520600" cy="485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ct val="40909"/>
            </a:pPr>
            <a:r>
              <a:rPr lang="en-US" sz="2420" dirty="0">
                <a:latin typeface="Times New Roman"/>
                <a:ea typeface="Times New Roman"/>
                <a:cs typeface="Times New Roman"/>
                <a:sym typeface="Times New Roman"/>
              </a:rPr>
              <a:t>The application of 1+1 heavy-light interaction</a:t>
            </a:r>
            <a:endParaRPr sz="242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FC3F02-310B-D657-E3C0-FBE3B8428EC8}"/>
                  </a:ext>
                </a:extLst>
              </p:cNvPr>
              <p:cNvSpPr txBox="1"/>
              <p:nvPr/>
            </p:nvSpPr>
            <p:spPr>
              <a:xfrm>
                <a:off x="228600" y="825388"/>
                <a:ext cx="8520600" cy="2341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corrections to heavy quark field: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n-KR" dirty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Renormalized vector (axial-vector) current: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n-KR" dirty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n-KR" dirty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n-KR" dirty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n-KR" dirty="0"/>
              </a:p>
              <a:p>
                <a:r>
                  <a:rPr lang="en-KR" dirty="0"/>
                  <a:t>            </a:t>
                </a:r>
                <a:r>
                  <a:rPr lang="en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Wilson coefficients</a:t>
                </a:r>
                <a:r>
                  <a:rPr lang="en-KR" dirty="0"/>
                  <a:t>, </a:t>
                </a:r>
              </a:p>
              <a:p>
                <a:endParaRPr lang="en-KR" dirty="0"/>
              </a:p>
              <a:p>
                <a:r>
                  <a:rPr lang="en-KR" dirty="0"/>
                  <a:t>                                     </a:t>
                </a:r>
                <a:r>
                  <a:rPr lang="en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NLO currents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expansion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FC3F02-310B-D657-E3C0-FBE3B8428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25388"/>
                <a:ext cx="8520600" cy="2341025"/>
              </a:xfrm>
              <a:prstGeom prst="rect">
                <a:avLst/>
              </a:prstGeom>
              <a:blipFill>
                <a:blip r:embed="rId10"/>
                <a:stretch>
                  <a:fillRect l="-447" t="-538" b="-1075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3DFC321-E7B5-5C86-177B-7809B2FEB7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79187" y="3745367"/>
            <a:ext cx="7416393" cy="71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5F5823-23E9-FE5D-5B7A-047F21B704AE}"/>
              </a:ext>
            </a:extLst>
          </p:cNvPr>
          <p:cNvSpPr txBox="1"/>
          <p:nvPr/>
        </p:nvSpPr>
        <p:spPr>
          <a:xfrm>
            <a:off x="4984578" y="4607037"/>
            <a:ext cx="3423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[K. Hong et al, </a:t>
            </a:r>
            <a:r>
              <a:rPr lang="en-US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110 (2024)</a:t>
            </a:r>
            <a:r>
              <a:rPr lang="en-KR" dirty="0"/>
              <a:t>]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DEA337A-8A22-069C-AA28-88A62A67171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933766" y="745905"/>
            <a:ext cx="3652724" cy="5305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B0B60D-A95E-59B0-2375-A16B729D8D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446850" y="1677179"/>
            <a:ext cx="5681065" cy="5305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B0EAD2-9AFB-BB57-DF75-7B3C0A728C9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629013" y="2438831"/>
            <a:ext cx="3491992" cy="2361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E476B8-D7F0-F064-16F0-DDA5255064C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38090" y="2447594"/>
            <a:ext cx="482194" cy="177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5F2A80D-2C26-9E59-19D8-B576FE030B3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70458" y="2863867"/>
            <a:ext cx="1642872" cy="2361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B7D7221-D973-BC88-1E0E-22113CE4807E}"/>
              </a:ext>
            </a:extLst>
          </p:cNvPr>
          <p:cNvSpPr txBox="1"/>
          <p:nvPr/>
        </p:nvSpPr>
        <p:spPr>
          <a:xfrm>
            <a:off x="218486" y="3277275"/>
            <a:ext cx="7954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for D and B meson decay constants in the range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826B919-9CC3-89DA-5744-76E292A9AD5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614975" y="3345929"/>
            <a:ext cx="2137196" cy="22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3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0;p34">
            <a:extLst>
              <a:ext uri="{FF2B5EF4-FFF2-40B4-BE49-F238E27FC236}">
                <a16:creationId xmlns:a16="http://schemas.microsoft.com/office/drawing/2014/main" id="{372AE1AE-1808-8103-2DA5-E52F4EFB00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62500"/>
            <a:ext cx="8520600" cy="485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ct val="40909"/>
            </a:pPr>
            <a:r>
              <a:rPr lang="en-US" sz="2420" dirty="0">
                <a:latin typeface="Times New Roman"/>
                <a:ea typeface="Times New Roman"/>
                <a:cs typeface="Times New Roman"/>
                <a:sym typeface="Times New Roman"/>
              </a:rPr>
              <a:t>1+1 heavy-light interaction (outlook)</a:t>
            </a:r>
            <a:endParaRPr sz="242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1A49CD-4605-1118-BAE7-CE11BAECE29C}"/>
                  </a:ext>
                </a:extLst>
              </p:cNvPr>
              <p:cNvSpPr txBox="1"/>
              <p:nvPr/>
            </p:nvSpPr>
            <p:spPr>
              <a:xfrm>
                <a:off x="228600" y="813800"/>
                <a:ext cx="8404200" cy="397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→∞ </m:t>
                    </m:r>
                  </m:oMath>
                </a14:m>
                <a:r>
                  <a:rPr lang="en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limit pseudoscalar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and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mesons’ masses are degenerate due to heavy quark spin-flavor symmetry</a:t>
                </a:r>
              </a:p>
              <a:p>
                <a:pPr marL="285750" indent="-285750"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en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degeneracy can be borken by considering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terms: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n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- residual mass,        - mass shift due to kinetic operator,       - the effect of chromo-magnetic interaction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n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K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should systematically account the contributions from quark gluon-operators 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n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Collect all 4-quark interactions induced by instantons: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n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n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n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n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n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n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used to study pion transitions between heavy meson states and the processes with light flavor change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1A49CD-4605-1118-BAE7-CE11BAECE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13800"/>
                <a:ext cx="8404200" cy="3970061"/>
              </a:xfrm>
              <a:prstGeom prst="rect">
                <a:avLst/>
              </a:prstGeom>
              <a:blipFill>
                <a:blip r:embed="rId12"/>
                <a:stretch>
                  <a:fillRect l="-453" t="-318" r="-302" b="-63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C3589125-D785-0090-0BF9-5F2A990E88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108530" y="1289381"/>
            <a:ext cx="2657043" cy="4139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2B2CBC-6520-C7AB-89DD-4085028483B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55726" y="1829674"/>
            <a:ext cx="110947" cy="1493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9F2506-A5B7-2D51-5D40-C7380D09508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868915" y="1845849"/>
            <a:ext cx="153619" cy="149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180C9A-F23E-B26F-DFD8-BEE0B1032CB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707194" y="1853049"/>
            <a:ext cx="157886" cy="1493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BC7EAB-094F-7F79-3195-5718BE9A684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40733" y="2184760"/>
            <a:ext cx="5880201" cy="2361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AFB7CD4-D375-C478-BF45-C8C6F7B632B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81893" y="2534068"/>
            <a:ext cx="1213307" cy="2247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3902C2-526F-F89C-7BEE-0E6CE49D35F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572000" y="3020050"/>
            <a:ext cx="1789379" cy="15219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D492FBD-6475-FA41-4967-F8650EF47DF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51474" y="3286192"/>
            <a:ext cx="6066536" cy="53055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6CB6F34-F52A-9E38-5CEB-89A5A5AB558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51476" y="3893314"/>
            <a:ext cx="6420713" cy="39400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8BC5020-3541-C662-0ECE-0EAA0F20C82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242534" y="3351739"/>
            <a:ext cx="722579" cy="63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05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4"/>
          <p:cNvSpPr txBox="1">
            <a:spLocks noGrp="1"/>
          </p:cNvSpPr>
          <p:nvPr>
            <p:ph type="title"/>
          </p:nvPr>
        </p:nvSpPr>
        <p:spPr>
          <a:xfrm>
            <a:off x="228600" y="171631"/>
            <a:ext cx="8520600" cy="485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rPr lang="ru" sz="2420" dirty="0">
                <a:latin typeface="Times New Roman"/>
                <a:ea typeface="Times New Roman"/>
                <a:cs typeface="Times New Roman"/>
                <a:sym typeface="Times New Roman"/>
              </a:rPr>
              <a:t>Heavy-light quark interaction</a:t>
            </a:r>
            <a:r>
              <a:rPr lang="en-US" sz="2420" dirty="0">
                <a:latin typeface="Times New Roman"/>
                <a:ea typeface="Times New Roman"/>
                <a:cs typeface="Times New Roman"/>
                <a:sym typeface="Times New Roman"/>
              </a:rPr>
              <a:t> (2+1 case)</a:t>
            </a:r>
            <a:endParaRPr sz="242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D6600-5710-EF13-9B20-2236FCEF8A7B}"/>
              </a:ext>
            </a:extLst>
          </p:cNvPr>
          <p:cNvSpPr txBox="1"/>
          <p:nvPr/>
        </p:nvSpPr>
        <p:spPr>
          <a:xfrm>
            <a:off x="228600" y="728770"/>
            <a:ext cx="825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content of two </a:t>
            </a:r>
            <a:r>
              <a:rPr lang="en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and single heavy flavor quarks interaction: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1E5567-8869-986F-5C71-8C189B4B9099}"/>
              </a:ext>
            </a:extLst>
          </p:cNvPr>
          <p:cNvSpPr txBox="1"/>
          <p:nvPr/>
        </p:nvSpPr>
        <p:spPr>
          <a:xfrm>
            <a:off x="228600" y="3907257"/>
            <a:ext cx="7590600" cy="57834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1st term leads to heavy quark and light mesons interaction, </a:t>
            </a:r>
          </a:p>
          <a:p>
            <a:pPr>
              <a:lnSpc>
                <a:spcPct val="150000"/>
              </a:lnSpc>
            </a:pPr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 term can be used to study the properties of axial and vector heavy mesons with iso-spin symmetry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D0A38-C5C1-C4C5-0E54-19F0D49FCC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5519" y="1138763"/>
            <a:ext cx="6729516" cy="394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A09257-C353-D626-B857-B4E581B8071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82413" y="1691005"/>
            <a:ext cx="6959519" cy="21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60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5"/>
          <p:cNvSpPr txBox="1">
            <a:spLocks noGrp="1"/>
          </p:cNvSpPr>
          <p:nvPr>
            <p:ph type="title"/>
          </p:nvPr>
        </p:nvSpPr>
        <p:spPr>
          <a:xfrm>
            <a:off x="228600" y="161842"/>
            <a:ext cx="8340865" cy="485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639F43-039C-7D21-03A3-07423B238F1C}"/>
                  </a:ext>
                </a:extLst>
              </p:cNvPr>
              <p:cNvSpPr txBox="1"/>
              <p:nvPr/>
            </p:nvSpPr>
            <p:spPr>
              <a:xfrm>
                <a:off x="228600" y="628149"/>
                <a:ext cx="8412316" cy="1818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found instanton induced effective heavy-light quark interaction which can be represented as point interaction of single flavor heavy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flavor light quarks with a form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  <m:r>
                      <a:rPr lang="ko-KR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attached each light quark leg. The interaction characterized by a coupling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calculated decay constants for D and B mesons show good agreement with recent lattice QCD results and PDG average values.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639F43-039C-7D21-03A3-07423B238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28149"/>
                <a:ext cx="8412316" cy="1818575"/>
              </a:xfrm>
              <a:prstGeom prst="rect">
                <a:avLst/>
              </a:prstGeom>
              <a:blipFill>
                <a:blip r:embed="rId3"/>
                <a:stretch>
                  <a:fillRect l="-302" b="-208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2BBF038-7CD9-079A-DDAB-8676394555EF}"/>
              </a:ext>
            </a:extLst>
          </p:cNvPr>
          <p:cNvSpPr txBox="1"/>
          <p:nvPr/>
        </p:nvSpPr>
        <p:spPr>
          <a:xfrm>
            <a:off x="2712222" y="4382246"/>
            <a:ext cx="344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sz="2400" dirty="0">
                <a:solidFill>
                  <a:srgbClr val="C00000"/>
                </a:solidFill>
              </a:rPr>
              <a:t>Thanks for the attention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1D8AA4-287E-1D20-3A43-4BEF8056F773}"/>
              </a:ext>
            </a:extLst>
          </p:cNvPr>
          <p:cNvSpPr txBox="1"/>
          <p:nvPr/>
        </p:nvSpPr>
        <p:spPr>
          <a:xfrm>
            <a:off x="228600" y="3133767"/>
            <a:ext cx="8355265" cy="102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Systematically include the contributions from quark-gluon operators to the definition of heavy meson mass;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pion transitions between heavy meson states and processes with light flavor change;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generally, study heavy-light systems with iso-spin symmetry.</a:t>
            </a:r>
          </a:p>
        </p:txBody>
      </p:sp>
      <p:sp>
        <p:nvSpPr>
          <p:cNvPr id="4" name="Google Shape;371;p35">
            <a:extLst>
              <a:ext uri="{FF2B5EF4-FFF2-40B4-BE49-F238E27FC236}">
                <a16:creationId xmlns:a16="http://schemas.microsoft.com/office/drawing/2014/main" id="{C2E053CF-9BF0-CAAC-AEE7-4F8734BF74F1}"/>
              </a:ext>
            </a:extLst>
          </p:cNvPr>
          <p:cNvSpPr txBox="1">
            <a:spLocks/>
          </p:cNvSpPr>
          <p:nvPr/>
        </p:nvSpPr>
        <p:spPr>
          <a:xfrm>
            <a:off x="264324" y="2518716"/>
            <a:ext cx="8340865" cy="485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outlook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65630"/>
            <a:ext cx="8520600" cy="572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559" dirty="0">
                <a:latin typeface="Times New Roman"/>
                <a:ea typeface="Times New Roman"/>
                <a:cs typeface="Times New Roman"/>
                <a:sym typeface="Times New Roman"/>
              </a:rPr>
              <a:t>Overview</a:t>
            </a:r>
            <a:endParaRPr sz="212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84175"/>
            <a:ext cx="8520600" cy="36235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Instanton ensemble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quarks in the background of instanton ensemble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quarks in the background of instanton ensemble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Heavy-light quark interaction in the instanton framework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Outlook</a:t>
            </a:r>
            <a:endParaRPr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8A713F89-072A-FC04-F0CD-E0485066A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>
            <a:extLst>
              <a:ext uri="{FF2B5EF4-FFF2-40B4-BE49-F238E27FC236}">
                <a16:creationId xmlns:a16="http://schemas.microsoft.com/office/drawing/2014/main" id="{85CEB5C0-4930-8B63-C65D-22AC12741A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65630"/>
            <a:ext cx="8520600" cy="572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559" dirty="0">
                <a:latin typeface="Times New Roman"/>
                <a:ea typeface="Times New Roman"/>
                <a:cs typeface="Times New Roman"/>
                <a:sym typeface="Times New Roman"/>
              </a:rPr>
              <a:t>Motivation</a:t>
            </a:r>
            <a:endParaRPr sz="212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5">
            <a:extLst>
              <a:ext uri="{FF2B5EF4-FFF2-40B4-BE49-F238E27FC236}">
                <a16:creationId xmlns:a16="http://schemas.microsoft.com/office/drawing/2014/main" id="{30A77E90-51C0-C833-23E5-5CB8BA3D84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9469" y="698400"/>
            <a:ext cx="8845062" cy="4379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heavy quark in a heavy-light system                   remains as a static color source, so quark-gluon dynamics inside this system is governed by light quarks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 light quarks dictate the dynamics inside heavy mesons, chiral symmetry and its spontaneous breakdown come into crucial play in describing the heavy mesons</a:t>
            </a:r>
          </a:p>
          <a:p>
            <a:pPr indent="-368300">
              <a:lnSpc>
                <a:spcPct val="150000"/>
              </a:lnSpc>
              <a:buClr>
                <a:schemeClr val="dk1"/>
              </a:buClr>
              <a:buSzPts val="22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heavy quark spin-flavor symmetry and chiral symmetry must be considered when constructing an effective theory for the heavy-light quark system [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H.Georgi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1991, M. Wise 1993]</a:t>
            </a:r>
          </a:p>
          <a:p>
            <a:pPr indent="-368300">
              <a:lnSpc>
                <a:spcPct val="150000"/>
              </a:lnSpc>
              <a:buClr>
                <a:schemeClr val="dk1"/>
              </a:buClr>
              <a:buSzPts val="22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instanton vacuum provides a theoretical framework for realizing the spontaneous breakdown of chiral symmetry (SB</a:t>
            </a:r>
            <a:r>
              <a:rPr lang="el-GR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S) in QCD. The effective low-energy partition function derived from the instanton vacuum has been successfully applied to low-lying light hadrons and singly heavy baryons in the limit of the infinitely heavy-quark mass[see works from D.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Diakonov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V. Petrov and 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H.C.Kim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al]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E0E68C-ABEC-D274-9282-8E1047E9B0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50082" y="1083184"/>
            <a:ext cx="718630" cy="1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5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DBCBAA3-268B-D169-ED44-6286C37087B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3312193"/>
                <a:ext cx="8520600" cy="18795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70000"/>
                  </a:lnSpc>
                  <a:buFont typeface="Courier New" panose="02070309020205020404" pitchFamily="49" charset="0"/>
                  <a:buChar char="o"/>
                </a:pPr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Self-dual classical solution:                                                         </a:t>
                </a:r>
              </a:p>
              <a:p>
                <a:pPr marL="11430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position of centre,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size,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orientation, overall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collective coordinates </a:t>
                </a:r>
              </a:p>
              <a:p>
                <a:pPr>
                  <a:lnSpc>
                    <a:spcPct val="170000"/>
                  </a:lnSpc>
                  <a:buFont typeface="Courier New" panose="02070309020205020404" pitchFamily="49" charset="0"/>
                  <a:buChar char="o"/>
                </a:pPr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Topologically charged                                , strong field inside                                   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DBCBAA3-268B-D169-ED44-6286C37087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3312193"/>
                <a:ext cx="8520600" cy="187955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DE07625-5751-9F1C-9CCC-B71CFA01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8275"/>
            <a:ext cx="4137208" cy="5727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instantons?</a:t>
            </a:r>
          </a:p>
        </p:txBody>
      </p:sp>
      <p:pic>
        <p:nvPicPr>
          <p:cNvPr id="11" name="Picture 10" descr="A close-up of a number&#10;&#10;Description automatically generated">
            <a:extLst>
              <a:ext uri="{FF2B5EF4-FFF2-40B4-BE49-F238E27FC236}">
                <a16:creationId xmlns:a16="http://schemas.microsoft.com/office/drawing/2014/main" id="{8470C098-D6C6-AC74-7B52-ABA53220D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129" y="4237887"/>
            <a:ext cx="1518295" cy="486121"/>
          </a:xfrm>
          <a:prstGeom prst="rect">
            <a:avLst/>
          </a:prstGeom>
        </p:spPr>
      </p:pic>
      <p:pic>
        <p:nvPicPr>
          <p:cNvPr id="13" name="Picture 12" descr="A number symbols on a white background&#10;&#10;Description automatically generated">
            <a:extLst>
              <a:ext uri="{FF2B5EF4-FFF2-40B4-BE49-F238E27FC236}">
                <a16:creationId xmlns:a16="http://schemas.microsoft.com/office/drawing/2014/main" id="{0AA43712-E925-621C-C662-6ACC21ACA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024" y="4273882"/>
            <a:ext cx="1713638" cy="396545"/>
          </a:xfrm>
          <a:prstGeom prst="rect">
            <a:avLst/>
          </a:prstGeom>
        </p:spPr>
      </p:pic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8284DBB9-4006-A337-A063-5665BEBDD7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0875" y="162958"/>
            <a:ext cx="3512933" cy="2756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ECC70D-F423-4F2D-F05E-F4BF4142487F}"/>
              </a:ext>
            </a:extLst>
          </p:cNvPr>
          <p:cNvSpPr txBox="1"/>
          <p:nvPr/>
        </p:nvSpPr>
        <p:spPr>
          <a:xfrm>
            <a:off x="6114020" y="2915981"/>
            <a:ext cx="1586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[Chu et al., 1994]</a:t>
            </a:r>
          </a:p>
        </p:txBody>
      </p:sp>
      <p:pic>
        <p:nvPicPr>
          <p:cNvPr id="12" name="Picture 11" descr="A colorful grid pattern on a white background&#10;&#10;Description automatically generated">
            <a:extLst>
              <a:ext uri="{FF2B5EF4-FFF2-40B4-BE49-F238E27FC236}">
                <a16:creationId xmlns:a16="http://schemas.microsoft.com/office/drawing/2014/main" id="{9AD5FA84-F31B-7ED2-5A59-B37B26982C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429" y="914405"/>
            <a:ext cx="2924115" cy="1467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3AC865-8F91-A92E-339F-359303C06712}"/>
              </a:ext>
            </a:extLst>
          </p:cNvPr>
          <p:cNvSpPr txBox="1"/>
          <p:nvPr/>
        </p:nvSpPr>
        <p:spPr>
          <a:xfrm>
            <a:off x="480192" y="2734878"/>
            <a:ext cx="3796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Tunneling process in Minkowski space, </a:t>
            </a:r>
          </a:p>
          <a:p>
            <a:r>
              <a:rPr lang="en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pseudoparticle in Euclidean space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A07E09-9265-4B78-767B-A3EC4921BEEF}"/>
              </a:ext>
            </a:extLst>
          </p:cNvPr>
          <p:cNvSpPr txBox="1"/>
          <p:nvPr/>
        </p:nvSpPr>
        <p:spPr>
          <a:xfrm>
            <a:off x="559152" y="2154116"/>
            <a:ext cx="26940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energy of the gluon field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 figure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D.Diakonov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2003]</a:t>
            </a:r>
          </a:p>
          <a:p>
            <a:endParaRPr lang="en-K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79C4B2-466C-CB64-7EFE-73A1F1B7E8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253154" y="3539806"/>
            <a:ext cx="2917952" cy="23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7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E0509-87BB-56DF-C0A3-6CE56D2A8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C852A-1FC1-60FB-8C98-5C2FE5B5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8275"/>
            <a:ext cx="8520600" cy="5727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Instanton ensemble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3D29ACFC-2A7F-70A3-9DCD-900BBB17ADF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7923" y="1152475"/>
                <a:ext cx="8744377" cy="389431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Classical gauge field</a:t>
                </a:r>
              </a:p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Partition function for a background classical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𝑐𝑙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sup>
                    </m:sSubSup>
                  </m:oMath>
                </a14:m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field  and small oscillations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𝑐𝑙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sup>
                    </m:sSub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KR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endParaRPr lang="en-KR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endParaRPr lang="en-KR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50000"/>
                  </a:lnSpc>
                  <a:buNone/>
                </a:pPr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– averaging over instanton endemble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Instanton media was stabilized 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≃1/3</m:t>
                    </m:r>
                  </m:oMath>
                </a14:m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average size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K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0.3 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𝑓𝑚</m:t>
                    </m:r>
                  </m:oMath>
                </a14:m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separation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K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𝑓𝑚</m:t>
                    </m:r>
                  </m:oMath>
                </a14:m>
                <a:endParaRPr lang="en-KR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Instanton are well separated, but interactions big enough                                   . Thus instanton media is called Instanton Liquid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3D29ACFC-2A7F-70A3-9DCD-900BBB17AD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7923" y="1152475"/>
                <a:ext cx="8744377" cy="389431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BA4C9E1-6D96-707A-E62C-CEA8B40FFE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16034" y="1199906"/>
            <a:ext cx="3076521" cy="484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615FAA4-FCF2-2A09-E139-AEE83BD826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4973" y="2169657"/>
            <a:ext cx="6382105" cy="4486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C3A9B7C-0F1A-3A5F-2327-2C6351AEDEC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977" y="2764809"/>
            <a:ext cx="1666240" cy="4486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A9C171-97DA-0D2E-B27B-74D3B0BF6A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2434" y="3635505"/>
            <a:ext cx="1639658" cy="26446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1E063F4-DCB7-28AD-051B-91338FAB4995}"/>
              </a:ext>
            </a:extLst>
          </p:cNvPr>
          <p:cNvSpPr txBox="1"/>
          <p:nvPr/>
        </p:nvSpPr>
        <p:spPr>
          <a:xfrm>
            <a:off x="515127" y="4600200"/>
            <a:ext cx="480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[D.Diakonov, V.Petrov 1984; E.Shuryak, T.Schafer 1993 ]</a:t>
            </a:r>
          </a:p>
        </p:txBody>
      </p:sp>
    </p:spTree>
    <p:extLst>
      <p:ext uri="{BB962C8B-B14F-4D97-AF65-F5344CB8AC3E}">
        <p14:creationId xmlns:p14="http://schemas.microsoft.com/office/powerpoint/2010/main" val="367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22F79-D3B6-0744-7FDE-A4B7226F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7371"/>
            <a:ext cx="8520600" cy="5727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quarks </a:t>
            </a:r>
            <a:r>
              <a:rPr lang="ru" sz="2800" dirty="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background of the</a:t>
            </a:r>
            <a:r>
              <a:rPr lang="ru" sz="2800" dirty="0">
                <a:latin typeface="Times New Roman"/>
                <a:ea typeface="Times New Roman"/>
                <a:cs typeface="Times New Roman"/>
                <a:sym typeface="Times New Roman"/>
              </a:rPr>
              <a:t> instanton ensemble</a:t>
            </a:r>
            <a:endParaRPr lang="en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18CEC-E5E9-0716-BD61-4F777F907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00380"/>
            <a:ext cx="8520600" cy="381574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flip chirality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 symmetry breaking</a:t>
            </a: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 condensate</a:t>
            </a: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seudoscalar Goldstone bosons – pions</a:t>
            </a: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Dynamical quark mass:  </a:t>
            </a:r>
          </a:p>
        </p:txBody>
      </p:sp>
      <p:pic>
        <p:nvPicPr>
          <p:cNvPr id="11" name="Picture 10" descr="A diagram of a connection&#10;&#10;Description automatically generated">
            <a:extLst>
              <a:ext uri="{FF2B5EF4-FFF2-40B4-BE49-F238E27FC236}">
                <a16:creationId xmlns:a16="http://schemas.microsoft.com/office/drawing/2014/main" id="{9D713C23-FF67-02AD-187B-621ABD83D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006" y="1324350"/>
            <a:ext cx="3312082" cy="1184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BD33A8-E63C-12A9-036C-7A2024DD829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0203" y="1781567"/>
            <a:ext cx="2298192" cy="455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1DB8F9-CC41-5B71-B545-C832E6DCDCC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90605" y="3226687"/>
            <a:ext cx="4229054" cy="3040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E7BA0A-967C-B405-4023-22C385B5F5F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663628" y="4043119"/>
            <a:ext cx="4048150" cy="43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3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ADC9B-E273-354D-1726-B54B9E685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6" y="158675"/>
            <a:ext cx="8520600" cy="5727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Instanton induced 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BA68953-4632-44A6-085D-EE9FCF1DC18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731375"/>
                <a:ext cx="8520600" cy="413261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K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1-instanton background:</a:t>
                </a:r>
              </a:p>
              <a:p>
                <a:pPr lvl="1">
                  <a:lnSpc>
                    <a:spcPct val="200000"/>
                  </a:lnSpc>
                  <a:buFont typeface="Courier New" panose="02070309020205020404" pitchFamily="49" charset="0"/>
                  <a:buChar char="o"/>
                </a:pPr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Spectrum contain zero &amp; nonzero modes:</a:t>
                </a:r>
              </a:p>
              <a:p>
                <a:pPr lvl="1">
                  <a:lnSpc>
                    <a:spcPct val="200000"/>
                  </a:lnSpc>
                  <a:buFont typeface="Courier New" panose="02070309020205020404" pitchFamily="49" charset="0"/>
                  <a:buChar char="o"/>
                </a:pPr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:zero modes dominate,                :free propagator</a:t>
                </a:r>
              </a:p>
              <a:p>
                <a:pPr lvl="1">
                  <a:lnSpc>
                    <a:spcPct val="200000"/>
                  </a:lnSpc>
                  <a:buFont typeface="Courier New" panose="02070309020205020404" pitchFamily="49" charset="0"/>
                  <a:buChar char="o"/>
                </a:pPr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Approximate Green’s function: </a:t>
                </a:r>
              </a:p>
              <a:p>
                <a:pPr lvl="1">
                  <a:lnSpc>
                    <a:spcPct val="200000"/>
                  </a:lnSpc>
                  <a:buFont typeface="Courier New" panose="02070309020205020404" pitchFamily="49" charset="0"/>
                  <a:buChar char="o"/>
                </a:pPr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Action: </a:t>
                </a:r>
              </a:p>
              <a:p>
                <a:pPr lvl="1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endParaRPr lang="en-K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20688" lvl="1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K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background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K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K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K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KR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BA68953-4632-44A6-085D-EE9FCF1DC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731375"/>
                <a:ext cx="8520600" cy="413261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D88153B-0872-B5B8-EB90-9035232AE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097" y="1971908"/>
            <a:ext cx="599514" cy="176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B5B4B0-E125-D0EF-47DB-7218265FD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5" y="1928090"/>
            <a:ext cx="754008" cy="220817"/>
          </a:xfrm>
          <a:prstGeom prst="rect">
            <a:avLst/>
          </a:prstGeom>
        </p:spPr>
      </p:pic>
      <p:pic>
        <p:nvPicPr>
          <p:cNvPr id="6" name="Picture 5" descr="A black text with a line&#10;&#10;Description automatically generated with medium confidence">
            <a:extLst>
              <a:ext uri="{FF2B5EF4-FFF2-40B4-BE49-F238E27FC236}">
                <a16:creationId xmlns:a16="http://schemas.microsoft.com/office/drawing/2014/main" id="{5AC25E22-B555-93FF-AF1B-D758A12AD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139" y="1287738"/>
            <a:ext cx="2672943" cy="436924"/>
          </a:xfrm>
          <a:prstGeom prst="rect">
            <a:avLst/>
          </a:prstGeom>
        </p:spPr>
      </p:pic>
      <p:pic>
        <p:nvPicPr>
          <p:cNvPr id="8" name="Picture 7" descr="A math equation with black text&#10;&#10;Description automatically generated">
            <a:extLst>
              <a:ext uri="{FF2B5EF4-FFF2-40B4-BE49-F238E27FC236}">
                <a16:creationId xmlns:a16="http://schemas.microsoft.com/office/drawing/2014/main" id="{F8D313E5-D967-AA2D-935B-85BB04FC9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836" y="2265298"/>
            <a:ext cx="2518737" cy="4369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D1DC5B-5F90-5222-0A47-2DE54BEAAD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2200" y="2783850"/>
            <a:ext cx="4303373" cy="5104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889DE6-FBB7-32CA-5D5D-E1F0E76962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1001" y="4073984"/>
            <a:ext cx="5473510" cy="6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6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ADC9B-E273-354D-1726-B54B9E685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90" y="165367"/>
            <a:ext cx="8520600" cy="5727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Instanton induced 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BA68953-4632-44A6-085D-EE9FCF1DC18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877874"/>
                <a:ext cx="8520600" cy="415114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Partition function:</a:t>
                </a:r>
              </a:p>
              <a:p>
                <a:pPr>
                  <a:lnSpc>
                    <a:spcPct val="200000"/>
                  </a:lnSpc>
                  <a:buFont typeface="Courier New" panose="02070309020205020404" pitchFamily="49" charset="0"/>
                  <a:buChar char="o"/>
                </a:pPr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Averaging over the ensemble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averaging over collective coordinates of each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acc>
                  </m:oMath>
                </a14:m>
                <a:endParaRPr lang="en-KR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0000"/>
                  </a:lnSpc>
                  <a:buNone/>
                </a:pPr>
                <a:endParaRPr lang="en-KR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KR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KR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KR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KR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KR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averaging: </a:t>
                </a:r>
              </a:p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endParaRPr lang="en-KR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endParaRPr lang="en-KR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Saddle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defines dynamical quark mass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BA68953-4632-44A6-085D-EE9FCF1DC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877874"/>
                <a:ext cx="8520600" cy="41511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9882DE04-5917-69E8-F1AF-4B23C3670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953" y="941476"/>
            <a:ext cx="3528607" cy="528003"/>
          </a:xfrm>
          <a:prstGeom prst="rect">
            <a:avLst/>
          </a:prstGeom>
        </p:spPr>
      </p:pic>
      <p:pic>
        <p:nvPicPr>
          <p:cNvPr id="10" name="Picture 9" descr="A black and white text&#10;&#10;Description automatically generated">
            <a:extLst>
              <a:ext uri="{FF2B5EF4-FFF2-40B4-BE49-F238E27FC236}">
                <a16:creationId xmlns:a16="http://schemas.microsoft.com/office/drawing/2014/main" id="{65EB8568-1957-253D-B95B-719E227EB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99" y="1842795"/>
            <a:ext cx="2952757" cy="597295"/>
          </a:xfrm>
          <a:prstGeom prst="rect">
            <a:avLst/>
          </a:prstGeom>
        </p:spPr>
      </p:pic>
      <p:pic>
        <p:nvPicPr>
          <p:cNvPr id="14" name="Picture 1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BC7F700-AA00-7F0B-4EC8-677AB6E83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828" y="2778540"/>
            <a:ext cx="1959429" cy="29918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10C8FAA-E6F6-DCF0-03A8-1C781BBC9E14}"/>
              </a:ext>
            </a:extLst>
          </p:cNvPr>
          <p:cNvCxnSpPr>
            <a:cxnSpLocks/>
          </p:cNvCxnSpPr>
          <p:nvPr/>
        </p:nvCxnSpPr>
        <p:spPr>
          <a:xfrm flipH="1">
            <a:off x="2847397" y="2260668"/>
            <a:ext cx="563765" cy="4750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6BDA8EB-B25B-DD81-36BF-B79DF7FD5056}"/>
              </a:ext>
            </a:extLst>
          </p:cNvPr>
          <p:cNvSpPr txBox="1"/>
          <p:nvPr/>
        </p:nvSpPr>
        <p:spPr>
          <a:xfrm>
            <a:off x="1891895" y="2778613"/>
            <a:ext cx="1298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ize dist.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unc.</a:t>
            </a:r>
          </a:p>
        </p:txBody>
      </p:sp>
      <p:pic>
        <p:nvPicPr>
          <p:cNvPr id="21" name="Picture 20" descr="A black and white math symbol&#10;&#10;Description automatically generated">
            <a:extLst>
              <a:ext uri="{FF2B5EF4-FFF2-40B4-BE49-F238E27FC236}">
                <a16:creationId xmlns:a16="http://schemas.microsoft.com/office/drawing/2014/main" id="{6C2D7B02-D20A-B93F-D483-FCD6E706CD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2840" y="1889526"/>
            <a:ext cx="1428530" cy="59729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0CDC82E-4FA7-C7CD-0591-1C29AFE6C9B7}"/>
              </a:ext>
            </a:extLst>
          </p:cNvPr>
          <p:cNvSpPr txBox="1"/>
          <p:nvPr/>
        </p:nvSpPr>
        <p:spPr>
          <a:xfrm>
            <a:off x="5271554" y="1879832"/>
            <a:ext cx="2635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 all (anti)instantons with average-size one</a:t>
            </a:r>
            <a:endParaRPr lang="en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Google Shape;201;p25">
            <a:extLst>
              <a:ext uri="{FF2B5EF4-FFF2-40B4-BE49-F238E27FC236}">
                <a16:creationId xmlns:a16="http://schemas.microsoft.com/office/drawing/2014/main" id="{00B1A925-C914-5F84-04DF-5EA6CA24B1CD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50155" y="3683098"/>
            <a:ext cx="6073900" cy="702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266616F4-ACE9-0281-B307-4D8F1492CE33}"/>
              </a:ext>
            </a:extLst>
          </p:cNvPr>
          <p:cNvGrpSpPr/>
          <p:nvPr/>
        </p:nvGrpSpPr>
        <p:grpSpPr>
          <a:xfrm>
            <a:off x="6045199" y="3149826"/>
            <a:ext cx="2392765" cy="1115800"/>
            <a:chOff x="6045199" y="3149826"/>
            <a:chExt cx="2392765" cy="1115800"/>
          </a:xfrm>
        </p:grpSpPr>
        <p:sp>
          <p:nvSpPr>
            <p:cNvPr id="25" name="Google Shape;214;p25">
              <a:extLst>
                <a:ext uri="{FF2B5EF4-FFF2-40B4-BE49-F238E27FC236}">
                  <a16:creationId xmlns:a16="http://schemas.microsoft.com/office/drawing/2014/main" id="{49B5FB5B-008F-36C9-331A-F87FB9C3B974}"/>
                </a:ext>
              </a:extLst>
            </p:cNvPr>
            <p:cNvSpPr/>
            <p:nvPr/>
          </p:nvSpPr>
          <p:spPr>
            <a:xfrm>
              <a:off x="6045199" y="3825226"/>
              <a:ext cx="432000" cy="44040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26" name="Google Shape;215;p25">
              <a:extLst>
                <a:ext uri="{FF2B5EF4-FFF2-40B4-BE49-F238E27FC236}">
                  <a16:creationId xmlns:a16="http://schemas.microsoft.com/office/drawing/2014/main" id="{FFE35D3B-C06E-3FA2-1969-07F5D1EC3919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V="1">
              <a:off x="6261199" y="3510291"/>
              <a:ext cx="870144" cy="314935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7" name="Google Shape;216;p25">
              <a:extLst>
                <a:ext uri="{FF2B5EF4-FFF2-40B4-BE49-F238E27FC236}">
                  <a16:creationId xmlns:a16="http://schemas.microsoft.com/office/drawing/2014/main" id="{666DECDA-309D-3D65-BA6B-7323C25AA00B}"/>
                </a:ext>
              </a:extLst>
            </p:cNvPr>
            <p:cNvSpPr txBox="1"/>
            <p:nvPr/>
          </p:nvSpPr>
          <p:spPr>
            <a:xfrm>
              <a:off x="7058564" y="3149826"/>
              <a:ext cx="13794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dirty="0">
                  <a:latin typeface="Times New Roman"/>
                  <a:ea typeface="Times New Roman"/>
                  <a:cs typeface="Times New Roman"/>
                  <a:sym typeface="Times New Roman"/>
                </a:rPr>
                <a:t>t’Hooft vertex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" name="Google Shape;214;p25">
              <a:extLst>
                <a:ext uri="{FF2B5EF4-FFF2-40B4-BE49-F238E27FC236}">
                  <a16:creationId xmlns:a16="http://schemas.microsoft.com/office/drawing/2014/main" id="{55B01852-F33D-3721-10EE-F1191851F57B}"/>
                </a:ext>
              </a:extLst>
            </p:cNvPr>
            <p:cNvSpPr/>
            <p:nvPr/>
          </p:nvSpPr>
          <p:spPr>
            <a:xfrm>
              <a:off x="6915343" y="3797105"/>
              <a:ext cx="432000" cy="44040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" name="Google Shape;215;p25">
              <a:extLst>
                <a:ext uri="{FF2B5EF4-FFF2-40B4-BE49-F238E27FC236}">
                  <a16:creationId xmlns:a16="http://schemas.microsoft.com/office/drawing/2014/main" id="{585AB6D3-CB40-AA5A-8271-3D96F6210261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V="1">
              <a:off x="7131343" y="3472956"/>
              <a:ext cx="47174" cy="324149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676B679-41BC-24B9-713E-C8AA1DA900FF}"/>
              </a:ext>
            </a:extLst>
          </p:cNvPr>
          <p:cNvSpPr/>
          <p:nvPr/>
        </p:nvSpPr>
        <p:spPr>
          <a:xfrm>
            <a:off x="324698" y="1819190"/>
            <a:ext cx="1249125" cy="597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09066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8E6A7C9-45C3-B1C9-78C2-31016CD1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570586"/>
                <a:ext cx="8520600" cy="3998289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KR" sz="1600" dirty="0">
                    <a:solidFill>
                      <a:schemeClr val="tx1"/>
                    </a:solidFill>
                  </a:rPr>
                  <a:t> </a:t>
                </a:r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term</a:t>
                </a:r>
              </a:p>
              <a:p>
                <a:pPr>
                  <a:lnSpc>
                    <a:spcPct val="20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4-fermion interaction</a:t>
                </a:r>
              </a:p>
              <a:p>
                <a:pPr>
                  <a:lnSpc>
                    <a:spcPct val="200000"/>
                  </a:lnSpc>
                  <a:buFont typeface="Courier New" panose="02070309020205020404" pitchFamily="49" charset="0"/>
                  <a:buChar char="o"/>
                </a:pPr>
                <a:r>
                  <a:rPr lang="en-US" sz="16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</a:t>
                </a:r>
                <a:r>
                  <a:rPr lang="en-US" sz="16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KR" sz="1600" dirty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lnSpc>
                    <a:spcPct val="200000"/>
                  </a:lnSpc>
                  <a:buFont typeface="Courier New" panose="02070309020205020404" pitchFamily="49" charset="0"/>
                  <a:buChar char="o"/>
                </a:pPr>
                <a:r>
                  <a:rPr lang="en-K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Diagrammatic interpretation: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K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8E6A7C9-45C3-B1C9-78C2-31016CD1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570586"/>
                <a:ext cx="8520600" cy="3998289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oogle Shape;203;p25">
            <a:extLst>
              <a:ext uri="{FF2B5EF4-FFF2-40B4-BE49-F238E27FC236}">
                <a16:creationId xmlns:a16="http://schemas.microsoft.com/office/drawing/2014/main" id="{44CBD7BA-A605-A7CB-2A34-6A97B2C3B02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787" y="2943441"/>
            <a:ext cx="1967142" cy="1438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05;p25" descr="{&quot;aid&quot;:null,&quot;backgroundColorModified&quot;:false,&quot;type&quot;:&quot;$$&quot;,&quot;font&quot;:{&quot;color&quot;:&quot;#000000&quot;,&quot;size&quot;:17,&quot;family&quot;:&quot;Times New Roman&quot;},&quot;backgroundColor&quot;:&quot;#FFFFFF&quot;,&quot;code&quot;:&quot;$$\\implies$$&quot;,&quot;id&quot;:&quot;41&quot;,&quot;ts&quot;:1697165495590,&quot;cs&quot;:&quot;GhrwlL2zTWFjjttVSpDUWQ==&quot;,&quot;size&quot;:{&quot;width&quot;:37,&quot;height&quot;:13.5}}">
            <a:extLst>
              <a:ext uri="{FF2B5EF4-FFF2-40B4-BE49-F238E27FC236}">
                <a16:creationId xmlns:a16="http://schemas.microsoft.com/office/drawing/2014/main" id="{7BA3A0C5-7639-557C-4274-83C05120287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23890" y="3598225"/>
            <a:ext cx="352425" cy="1285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4D77A0F-A28A-7DF7-DC4C-C8ADE2D969BE}"/>
              </a:ext>
            </a:extLst>
          </p:cNvPr>
          <p:cNvGrpSpPr/>
          <p:nvPr/>
        </p:nvGrpSpPr>
        <p:grpSpPr>
          <a:xfrm>
            <a:off x="3382533" y="2943442"/>
            <a:ext cx="2039519" cy="1438157"/>
            <a:chOff x="3109088" y="3797373"/>
            <a:chExt cx="1579675" cy="1070677"/>
          </a:xfrm>
        </p:grpSpPr>
        <p:pic>
          <p:nvPicPr>
            <p:cNvPr id="16" name="Google Shape;204;p25">
              <a:extLst>
                <a:ext uri="{FF2B5EF4-FFF2-40B4-BE49-F238E27FC236}">
                  <a16:creationId xmlns:a16="http://schemas.microsoft.com/office/drawing/2014/main" id="{A4B24FFE-F944-9C48-5116-FE2895B86C0C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109088" y="3797373"/>
              <a:ext cx="1579675" cy="10706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206;p25">
              <a:extLst>
                <a:ext uri="{FF2B5EF4-FFF2-40B4-BE49-F238E27FC236}">
                  <a16:creationId xmlns:a16="http://schemas.microsoft.com/office/drawing/2014/main" id="{4A3D2D22-4286-3E2A-5B2B-89FF67EDE18D}"/>
                </a:ext>
              </a:extLst>
            </p:cNvPr>
            <p:cNvSpPr/>
            <p:nvPr/>
          </p:nvSpPr>
          <p:spPr>
            <a:xfrm>
              <a:off x="4262725" y="3998475"/>
              <a:ext cx="115800" cy="1287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25">
              <a:extLst>
                <a:ext uri="{FF2B5EF4-FFF2-40B4-BE49-F238E27FC236}">
                  <a16:creationId xmlns:a16="http://schemas.microsoft.com/office/drawing/2014/main" id="{CAD45969-6E94-C78B-A527-7413090B3F8C}"/>
                </a:ext>
              </a:extLst>
            </p:cNvPr>
            <p:cNvSpPr/>
            <p:nvPr/>
          </p:nvSpPr>
          <p:spPr>
            <a:xfrm>
              <a:off x="3368125" y="4268363"/>
              <a:ext cx="115800" cy="1287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208;p25">
              <a:extLst>
                <a:ext uri="{FF2B5EF4-FFF2-40B4-BE49-F238E27FC236}">
                  <a16:creationId xmlns:a16="http://schemas.microsoft.com/office/drawing/2014/main" id="{5F86FAF3-47C7-A300-6B7C-AF4D4214F331}"/>
                </a:ext>
              </a:extLst>
            </p:cNvPr>
            <p:cNvSpPr/>
            <p:nvPr/>
          </p:nvSpPr>
          <p:spPr>
            <a:xfrm>
              <a:off x="3368125" y="4593800"/>
              <a:ext cx="115800" cy="1287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9;p25">
              <a:extLst>
                <a:ext uri="{FF2B5EF4-FFF2-40B4-BE49-F238E27FC236}">
                  <a16:creationId xmlns:a16="http://schemas.microsoft.com/office/drawing/2014/main" id="{2D899F32-A4AC-7981-2A9D-F4E9107C205C}"/>
                </a:ext>
              </a:extLst>
            </p:cNvPr>
            <p:cNvSpPr/>
            <p:nvPr/>
          </p:nvSpPr>
          <p:spPr>
            <a:xfrm>
              <a:off x="4312750" y="4268375"/>
              <a:ext cx="115800" cy="1287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D8A1F7-3C4C-807A-649E-5DC07E1FB002}"/>
              </a:ext>
            </a:extLst>
          </p:cNvPr>
          <p:cNvGrpSpPr/>
          <p:nvPr/>
        </p:nvGrpSpPr>
        <p:grpSpPr>
          <a:xfrm>
            <a:off x="6216185" y="3076073"/>
            <a:ext cx="2276700" cy="581700"/>
            <a:chOff x="5550650" y="3863850"/>
            <a:chExt cx="2276700" cy="581700"/>
          </a:xfrm>
        </p:grpSpPr>
        <p:sp>
          <p:nvSpPr>
            <p:cNvPr id="22" name="Google Shape;210;p25">
              <a:extLst>
                <a:ext uri="{FF2B5EF4-FFF2-40B4-BE49-F238E27FC236}">
                  <a16:creationId xmlns:a16="http://schemas.microsoft.com/office/drawing/2014/main" id="{54F49DBD-D8C4-4E83-AC03-B9B61647C7EA}"/>
                </a:ext>
              </a:extLst>
            </p:cNvPr>
            <p:cNvSpPr txBox="1"/>
            <p:nvPr/>
          </p:nvSpPr>
          <p:spPr>
            <a:xfrm>
              <a:off x="5550650" y="3863850"/>
              <a:ext cx="2276700" cy="5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dirty="0">
                  <a:latin typeface="Times New Roman"/>
                  <a:ea typeface="Times New Roman"/>
                  <a:cs typeface="Times New Roman"/>
                  <a:sym typeface="Times New Roman"/>
                </a:rPr>
                <a:t>form factor function 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dirty="0">
                  <a:latin typeface="Times New Roman"/>
                  <a:ea typeface="Times New Roman"/>
                  <a:cs typeface="Times New Roman"/>
                  <a:sym typeface="Times New Roman"/>
                </a:rPr>
                <a:t> attached each quark leg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3" name="Google Shape;211;p25" descr="{&quot;code&quot;:&quot;$${\\sqrt[]{M\\left(k\\bar{\\rho}\\right)}}$$&quot;,&quot;aid&quot;:null,&quot;backgroundColorModified&quot;:false,&quot;font&quot;:{&quot;color&quot;:&quot;#000000&quot;,&quot;family&quot;:&quot;Times New Roman&quot;,&quot;size&quot;:8.5},&quot;id&quot;:&quot;42&quot;,&quot;type&quot;:&quot;$$&quot;,&quot;backgroundColor&quot;:&quot;#FFFFFF&quot;,&quot;ts&quot;:1697165726156,&quot;cs&quot;:&quot;VB+ghQi6vwpxgBUYepXViQ==&quot;,&quot;size&quot;:{&quot;width&quot;:45.76640209973758,&quot;height&quot;:21.469795275590545}}">
              <a:extLst>
                <a:ext uri="{FF2B5EF4-FFF2-40B4-BE49-F238E27FC236}">
                  <a16:creationId xmlns:a16="http://schemas.microsoft.com/office/drawing/2014/main" id="{DD6C7DC7-3F2D-705F-6F38-69FE2202F79D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145525" y="3928476"/>
              <a:ext cx="504350" cy="236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12;p25">
            <a:extLst>
              <a:ext uri="{FF2B5EF4-FFF2-40B4-BE49-F238E27FC236}">
                <a16:creationId xmlns:a16="http://schemas.microsoft.com/office/drawing/2014/main" id="{5A52947B-9EB7-7A29-167C-D249021F38D9}"/>
              </a:ext>
            </a:extLst>
          </p:cNvPr>
          <p:cNvSpPr txBox="1"/>
          <p:nvPr/>
        </p:nvSpPr>
        <p:spPr>
          <a:xfrm>
            <a:off x="4818319" y="4372104"/>
            <a:ext cx="4189216" cy="526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lang="en-US" sz="1200" dirty="0" err="1">
                <a:latin typeface="Times New Roman"/>
                <a:ea typeface="Times New Roman"/>
                <a:cs typeface="Times New Roman"/>
                <a:sym typeface="Times New Roman"/>
              </a:rPr>
              <a:t>t’Hooft</a:t>
            </a: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 1976; </a:t>
            </a:r>
            <a:r>
              <a:rPr lang="ru" sz="1200" dirty="0">
                <a:latin typeface="Times New Roman"/>
                <a:ea typeface="Times New Roman"/>
                <a:cs typeface="Times New Roman"/>
                <a:sym typeface="Times New Roman"/>
              </a:rPr>
              <a:t>D.Diakonov, V.Petrov 1986; M.Nowak 1991</a:t>
            </a: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latin typeface="Times New Roman"/>
                <a:ea typeface="Times New Roman"/>
                <a:cs typeface="Times New Roman"/>
                <a:sym typeface="Times New Roman"/>
              </a:rPr>
              <a:t>R.Rapp</a:t>
            </a: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latin typeface="Times New Roman"/>
                <a:ea typeface="Times New Roman"/>
                <a:cs typeface="Times New Roman"/>
                <a:sym typeface="Times New Roman"/>
              </a:rPr>
              <a:t>T.Schafer</a:t>
            </a: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latin typeface="Times New Roman"/>
                <a:ea typeface="Times New Roman"/>
                <a:cs typeface="Times New Roman"/>
                <a:sym typeface="Times New Roman"/>
              </a:rPr>
              <a:t>E.Shuryak</a:t>
            </a: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latin typeface="Times New Roman"/>
                <a:ea typeface="Times New Roman"/>
                <a:cs typeface="Times New Roman"/>
                <a:sym typeface="Times New Roman"/>
              </a:rPr>
              <a:t>M.Velkovysky</a:t>
            </a: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 1999 and others</a:t>
            </a: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]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B5D364-BC7B-59EA-993C-1BAED7E0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90" y="165367"/>
            <a:ext cx="8520600" cy="5727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Instanton induced interaction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CFF5936-8E01-7E41-1E26-4741A9DA352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500955" y="1337419"/>
            <a:ext cx="3994099" cy="391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F45E75-21F7-DDE4-DA33-62AC655E980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75752" y="853551"/>
            <a:ext cx="1700377" cy="2812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7EAD91-8C42-CA8C-528B-A83261EAA7B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678156" y="1834360"/>
            <a:ext cx="6619444" cy="54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059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"/>
  <p:tag name="ORIGINALWIDTH" val="502"/>
  <p:tag name="OUTPUTTYPE" val="PNG"/>
  <p:tag name="IGUANATEXVERSION" val="161"/>
  <p:tag name="LATEXADDIN" val="\documentclass{article}&#10;\usepackage{amsmath}&#10;\pagestyle{empty}&#10;\begin{document}&#10;&#10;\begin{align*}&#10;m_Q\to\infty&#10;\end{align*}&#10;&#10;\end{document}"/>
  <p:tag name="IGUANATEXSIZE" val="16"/>
  <p:tag name="IGUANATEXCURSOR" val="108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"/>
  <p:tag name="ORIGINALWIDTH" val="1046"/>
  <p:tag name="OUTPUTTYPE" val="PNG"/>
  <p:tag name="IGUANATEXVERSION" val="161"/>
  <p:tag name="LATEXADDIN" val="\documentclass{article}&#10;\usepackage{amsmath}&#10;\pagestyle{empty}&#10;\begin{document}&#10;&#10;\begin{align*}&#10;Y_1^{(\pm)} \propto M \left(\psi^\dagger \gamma_\pm \psi\right)&#10;\end{align*}&#10;&#10;\end{document}"/>
  <p:tag name="IGUANATEXSIZE" val="16"/>
  <p:tag name="IGUANATEXCURSOR" val="159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7"/>
  <p:tag name="ORIGINALWIDTH" val="4072"/>
  <p:tag name="OUTPUTTYPE" val="PNG"/>
  <p:tag name="IGUANATEXVERSION" val="161"/>
  <p:tag name="LATEXADDIN" val="\documentclass{article}&#10;\usepackage{amsmath}&#10;\pagestyle{empty}&#10;\begin{document}&#10;&#10;\begin{align*}&#10;Y_{N_f}^{(\pm)} \propto \int d[k_f,l_f,U]\delta\left(\sum(k_f-l_f)\right)\prod_f U\cdot U^{\dagger} \sqrt{M(k_f)}\psi^\dagger \gamma_\pm \sqrt{M(l_f)}\psi(l_f)&#10;\end{align*}&#10;&#10;\end{document}"/>
  <p:tag name="IGUANATEXSIZE" val="16"/>
  <p:tag name="IGUANATEXCURSOR" val="119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"/>
  <p:tag name="ORIGINALWIDTH" val="502"/>
  <p:tag name="OUTPUTTYPE" val="PNG"/>
  <p:tag name="IGUANATEXVERSION" val="161"/>
  <p:tag name="LATEXADDIN" val="\documentclass{article}&#10;\usepackage{amsmath}&#10;\pagestyle{empty}&#10;\begin{document}&#10;&#10;\begin{align*}&#10;m_Q\to \infty&#10;\end{align*}&#10;&#10;\end{document}"/>
  <p:tag name="IGUANATEXSIZE" val="16"/>
  <p:tag name="IGUANATEXCURSOR" val="109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"/>
  <p:tag name="ORIGINALWIDTH" val="1875"/>
  <p:tag name="OUTPUTTYPE" val="PNG"/>
  <p:tag name="IGUANATEXVERSION" val="161"/>
  <p:tag name="LATEXADDIN" val="\documentclass{article}&#10;\usepackage{amsmath}&#10;\pagestyle{empty}&#10;\begin{document}&#10;&#10;\begin{align*}&#10;p_{Q}^\mu=m_Qv^\mu+k^\mu,\qquad k/m_Q&lt;&lt;1&#10;\end{align*}&#10;&#10;\end{document}"/>
  <p:tag name="IGUANATEXSIZE" val="14"/>
  <p:tag name="IGUANATEXCURSOR" val="128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"/>
  <p:tag name="ORIGINALWIDTH" val="2958"/>
  <p:tag name="OUTPUTTYPE" val="PNG"/>
  <p:tag name="IGUANATEXVERSION" val="161"/>
  <p:tag name="LATEXADDIN" val="\documentclass{article}&#10;\usepackage{amsmath}&#10;\pagestyle{empty}&#10;\newcommand{\Slash}[1]{\ooalign{\hfil/\hfil\crcr$#1$}}&#10;\begin{document}&#10;&#10;\begin{align*}&#10;h(x)=e^{im_Qv\cdot x}\frac{1+\Slash{v}}{2}Q(x),&#10;\quad \mathcal{H}(x)=e^{im_Qv\cdot x}\frac{1-\Slash{v}}{2}Q(x)\end{align*}&#10;&#10;\end{document}"/>
  <p:tag name="IGUANATEXSIZE" val="16"/>
  <p:tag name="IGUANATEXCURSOR" val="155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"/>
  <p:tag name="ORIGINALWIDTH" val="296"/>
  <p:tag name="OUTPUTTYPE" val="PNG"/>
  <p:tag name="IGUANATEXVERSION" val="161"/>
  <p:tag name="LATEXADDIN" val="\documentclass{article}&#10;\usepackage{amsmath}&#10;\pagestyle{empty}&#10;\begin{document}&#10;&#10;\begin{align*}&#10;1/m_Q&#10;\end{align*}&#10;&#10;\end{document}"/>
  <p:tag name="IGUANATEXSIZE" val="16"/>
  <p:tag name="IGUANATEXCURSOR" val="101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"/>
  <p:tag name="ORIGINALWIDTH" val="296"/>
  <p:tag name="OUTPUTTYPE" val="PNG"/>
  <p:tag name="IGUANATEXVERSION" val="161"/>
  <p:tag name="LATEXADDIN" val="\documentclass{article}&#10;\usepackage{amsmath}&#10;\pagestyle{empty}&#10;\begin{document}&#10;&#10;\begin{align*}&#10;1/m_Q&#10;\end{align*}&#10;&#10;\end{document}"/>
  <p:tag name="IGUANATEXSIZE" val="16"/>
  <p:tag name="IGUANATEXCURSOR" val="101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"/>
  <p:tag name="ORIGINALWIDTH" val="1002"/>
  <p:tag name="OUTPUTTYPE" val="PNG"/>
  <p:tag name="IGUANATEXVERSION" val="161"/>
  <p:tag name="LATEXADDIN" val="\documentclass{article}&#10;\usepackage{amsmath}&#10;\pagestyle{empty}&#10;\begin{document}&#10;&#10;\begin{align*}&#10;{\cal L}_{h} = -h^\dagger i(v\cdot D)h&#10;\end{align*}&#10;&#10;\end{document}"/>
  <p:tag name="IGUANATEXSIZE" val="14"/>
  <p:tag name="IGUANATEXCURSOR" val="134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"/>
  <p:tag name="ORIGINALWIDTH" val="554"/>
  <p:tag name="OUTPUTTYPE" val="PNG"/>
  <p:tag name="IGUANATEXVERSION" val="161"/>
  <p:tag name="LATEXADDIN" val="\documentclass{article}&#10;\usepackage{amsmath}&#10;\pagestyle{empty}&#10;\begin{document}&#10;&#10;\begin{align*}&#10;v_\mu = (\vec 0, 1)&#10;\end{align*}&#10;&#10;\end{document}"/>
  <p:tag name="IGUANATEXSIZE" val="16"/>
  <p:tag name="IGUANATEXCURSOR" val="114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0"/>
  <p:tag name="ORIGINALWIDTH" val="780"/>
  <p:tag name="OUTPUTTYPE" val="PNG"/>
  <p:tag name="IGUANATEXVERSION" val="161"/>
  <p:tag name="LATEXADDIN" val="\documentclass{article}&#10;\usepackage{amsmath}&#10;\pagestyle{empty}&#10;\begin{document}&#10;&#10;\begin{align*}&#10;w = \frac{1}{i\partial_4-iA_4}&#10;\end{align*}&#10;&#10;\end{document}"/>
  <p:tag name="IGUANATEXSIZE" val="14"/>
  <p:tag name="IGUANATEXCURSOR" val="125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"/>
  <p:tag name="ORIGINALWIDTH" val="1795"/>
  <p:tag name="OUTPUTTYPE" val="PNG"/>
  <p:tag name="IGUANATEXVERSION" val="161"/>
  <p:tag name="LATEXADDIN" val="\documentclass{article}&#10;\usepackage{amsmath}&#10;\pagestyle{empty}&#10;\begin{document}&#10;&#10;\begin{align*}&#10;A_\mu(z,\rho, \theta) = U^{-1}(\theta)A_\mu(z,\rho) U(\theta)&#10;\end{align*}&#10;&#10;\end{document}"/>
  <p:tag name="IGUANATEXSIZE" val="16"/>
  <p:tag name="IGUANATEXCURSOR" val="101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"/>
  <p:tag name="ORIGINALWIDTH" val="3508"/>
  <p:tag name="OUTPUTTYPE" val="PNG"/>
  <p:tag name="IGUANATEXVERSION" val="161"/>
  <p:tag name="LATEXADDIN" val="\documentclass{article}&#10;\usepackage{amsmath}&#10;\pagestyle{empty}&#10;\begin{document}&#10;&#10;\begin{align*}&#10;G(x,x') \propto \theta(x_4-x_4')\delta^{(3)}\left(\vec x-\vec x'\right)\frac{1+\gamma_4}{2}&#10;P\exp\left(-\int_{x'_4}^{x_4}dz\, A_4(z)\right)&#10;\end{align*}&#10;&#10;\end{document}"/>
  <p:tag name="IGUANATEXSIZE" val="14"/>
  <p:tag name="IGUANATEXCURSOR" val="111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"/>
  <p:tag name="ORIGINALWIDTH" val="609"/>
  <p:tag name="OUTPUTTYPE" val="PNG"/>
  <p:tag name="IGUANATEXVERSION" val="161"/>
  <p:tag name="LATEXADDIN" val="\documentclass{article}&#10;\usepackage{amsmath}&#10;\pagestyle{empty}&#10;\begin{document}&#10;&#10;\begin{align*}&#10;\left(\rho/R\right)^4\ll1&#10;\end{align*}&#10;&#10;\end{document}"/>
  <p:tag name="IGUANATEXSIZE" val="16"/>
  <p:tag name="IGUANATEXCURSOR" val="108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"/>
  <p:tag name="ORIGINALWIDTH" val="457"/>
  <p:tag name="OUTPUTTYPE" val="PNG"/>
  <p:tag name="IGUANATEXVERSION" val="161"/>
  <p:tag name="LATEXADDIN" val="\documentclass{article}&#10;\usepackage{amsmath}&#10;\pagestyle{empty}&#10;\begin{document}&#10;&#10;\begin{align*}&#10;N_c\to\infty&#10;\end{align*}&#10;&#10;\end{document}"/>
  <p:tag name="IGUANATEXSIZE" val="16"/>
  <p:tag name="IGUANATEXCURSOR" val="108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"/>
  <p:tag name="ORIGINALWIDTH" val="1018"/>
  <p:tag name="OUTPUTTYPE" val="PNG"/>
  <p:tag name="IGUANATEXVERSION" val="161"/>
  <p:tag name="LATEXADDIN" val="\documentclass{article}&#10;\usepackage{amsmath}&#10;\pagestyle{empty}&#10;\begin{document}&#10;&#10;\begin{align*}&#10;\rho^4/(N_c R^4)\simeq 0.001&#10;\end{align*}&#10;&#10;\end{document}"/>
  <p:tag name="IGUANATEXSIZE" val="16"/>
  <p:tag name="IGUANATEXCURSOR" val="124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0"/>
  <p:tag name="ORIGINALWIDTH" val="1607"/>
  <p:tag name="OUTPUTTYPE" val="PNG"/>
  <p:tag name="IGUANATEXVERSION" val="161"/>
  <p:tag name="LATEXADDIN" val="\documentclass{article}&#10;\usepackage{amsmath}&#10;\pagestyle{empty}&#10;\begin{document}&#10;&#10;\begin{align*}&#10;\bar w=\left\langle\left(i\partial_4-i\sum_\pm&#10;  A_{\pm,4}\right)^{-1}\right\rangle&#10;\end{align*}&#10;&#10;\end{document}"/>
  <p:tag name="IGUANATEXSIZE" val="14"/>
  <p:tag name="IGUANATEXCURSOR" val="101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"/>
  <p:tag name="ORIGINALWIDTH" val="2423"/>
  <p:tag name="OUTPUTTYPE" val="PNG"/>
  <p:tag name="IGUANATEXVERSION" val="161"/>
  <p:tag name="LATEXADDIN" val="\documentclass{article}&#10;\usepackage{amsmath}&#10;\pagestyle{empty}&#10;\begin{document}&#10;&#10;\begin{align*}&#10;\bar w^{-1} = i\partial_4-\sum_\pm N_\pm \left\langle&#10;      i\partial_4\left(w_\pm-(i\partial_4)^{-1}\right)i \partial_4&#10;    \right\rangle&#10;\end{align*}&#10;&#10;\end{document}"/>
  <p:tag name="IGUANATEXSIZE" val="14"/>
  <p:tag name="IGUANATEXCURSOR" val="234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"/>
  <p:tag name="ORIGINALWIDTH" val="3494"/>
  <p:tag name="OUTPUTTYPE" val="PNG"/>
  <p:tag name="IGUANATEXVERSION" val="161"/>
  <p:tag name="LATEXADDIN" val="\documentclass{article}&#10;\usepackage{amsmath}&#10;\pagestyle{empty}&#10;\begin{document}&#10;&#10;\begin{align*}&#10;\lim_{T\to\infty} {\rm P}\,\exp\left(-\int_0^Tdx_4 A_4 \right) \sim \exp\left(-T\Delta M_Q \right),\,\, \Delta M_Q \simeq 70\,\,{\rm MeV}&#10;\end{align*}&#10;&#10;\end{document}"/>
  <p:tag name="IGUANATEXSIZE" val="16"/>
  <p:tag name="IGUANATEXCURSOR" val="199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7"/>
  <p:tag name="ORIGINALWIDTH" val="5208"/>
  <p:tag name="OUTPUTTYPE" val="PNG"/>
  <p:tag name="IGUANATEXVERSION" val="161"/>
  <p:tag name="LATEXADDIN" val="\documentclass{article}&#10;\usepackage{amsmath}&#10;\newcommand{\Slash}[1]{\ooalign{\hfil/\hfil\crcr$#1$}}&#10;\pagestyle{empty}&#10;\begin{document}&#10;&#10;\begin{align*}&#10;{\cal Z}_{\mathrm{eff}}=\int D\psi D\psi^\dagger Dh Dh^\dagger&#10;  \left\langle\exp\int d^4x\left(\psi^\dagger_f&#10; (i\Slash{\partial})\psi_f+h^\dagger&#10;    \left(i\partial_4-i\sum_\pm A_{\pm,4}\right)h\right)\prod_f^{N_{f}}\prod_\pm^{N_\pm}V_\pm[\psi^\dagger_f,\psi_f]\right\rangle&#10;\end{align*}&#10;&#10;\end{document}"/>
  <p:tag name="IGUANATEXSIZE" val="14"/>
  <p:tag name="IGUANATEXCURSOR" val="387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2"/>
  <p:tag name="ORIGINALWIDTH" val="3414"/>
  <p:tag name="OUTPUTTYPE" val="PNG"/>
  <p:tag name="IGUANATEXVERSION" val="161"/>
  <p:tag name="LATEXADDIN" val="\documentclass{article}&#10;\usepackage{amsmath}&#10;\pagestyle{empty}&#10;\begin{document}&#10;&#10;\begin{align*}&#10;\bar w\sim \int D\psi D\psi^\dagger e^{-S_q}\left\langle&#10;\prod_f^{N_{f}}\prod_\pm^{N_\pm}V_\pm[\psi^\dagger_f,\psi_f]&#10;\left(i\partial_4-i\sum_\pm A_{\pm,4}\right)^{-1}\right\rangle&#10;\end{align*}&#10;&#10;\end{document}"/>
  <p:tag name="IGUANATEXSIZE" val="14"/>
  <p:tag name="IGUANATEXCURSOR" val="165"/>
  <p:tag name="TRANSPARENCY" val="True"/>
  <p:tag name="LATEXENGINEID" val="0"/>
  <p:tag name="TEMPFOLDER" val="/Users/nr/Library/Containers/com.microsoft.Powerpoint/Data/tmp/TemporaryItems/"/>
  <p:tag name="LATEXFORMHEIGHT" val="520"/>
  <p:tag name="LATEXFORMWIDTH" val="770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6"/>
  <p:tag name="ORIGINALWIDTH" val="4708"/>
  <p:tag name="OUTPUTTYPE" val="PNG"/>
  <p:tag name="IGUANATEXVERSION" val="161"/>
  <p:tag name="LATEXADDIN" val="\documentclass{article}&#10;\usepackage{amsmath}&#10;\pagestyle{empty}&#10;\begin{document}&#10;&#10;\begin{align*}&#10;\bar w^{-1}[\psi^\dagger,\psi]&#10;    = i\partial_4-\sum_\pm N_\pm&amp; \left\langle\prod_f^{N_f}&#10;V_\pm[\psi_f^\dagger,\psi_f]\right\rangle^{-1}&#10;\left\langle&#10;    \prod_f^{N_f}V_\pm[\psi_f^\dagger,\psi_f] % light part&#10;    i\partial_4\left(w_\pm-(i\partial_4)^{-1}\right)i\partial_4 % heavy part&#10;    \right\rangle&#10;\end{align*}&#10;&#10;\end{document}"/>
  <p:tag name="IGUANATEXSIZE" val="17"/>
  <p:tag name="IGUANATEXCURSOR" val="186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8"/>
  <p:tag name="ORIGINALWIDTH" val="2463"/>
  <p:tag name="OUTPUTTYPE" val="PNG"/>
  <p:tag name="IGUANATEXVERSION" val="161"/>
  <p:tag name="LATEXADDIN" val="\documentclass{article}&#10;\usepackage{amsmath}&#10;\pagestyle{empty}&#10;\begin{document}&#10;&#10;\begin{align*}&#10;A^{\rm cl.} = \sum_I^{N_+} A_I(\xi_I) + \sum_{\bar I}^{N_-} A_{\bar I}(\xi_{\bar I}),\quad \xi = (z, \rho,U) &#10;\end{align*}&#10;&#10;\end{document}"/>
  <p:tag name="IGUANATEXSIZE" val="18"/>
  <p:tag name="IGUANATEXCURSOR" val="178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"/>
  <p:tag name="ORIGINALWIDTH" val="627"/>
  <p:tag name="OUTPUTTYPE" val="PNG"/>
  <p:tag name="IGUANATEXVERSION" val="161"/>
  <p:tag name="LATEXADDIN" val="\documentclass{article}&#10;\usepackage{amsmath}&#10;\pagestyle{empty}&#10;\begin{document}&#10;&#10;\begin{align*}&#10;\Delta_{H,\pm}[\psi^\dagger,\psi]&#10;\end{align*}&#10;&#10;\end{document}"/>
  <p:tag name="IGUANATEXSIZE" val="14"/>
  <p:tag name="IGUANATEXCURSOR" val="129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5"/>
  <p:tag name="ORIGINALWIDTH" val="3068"/>
  <p:tag name="OUTPUTTYPE" val="PNG"/>
  <p:tag name="IGUANATEXVERSION" val="161"/>
  <p:tag name="LATEXADDIN" val="\documentclass{article}&#10;\usepackage{amsmath}&#10;\pagestyle{empty}&#10;\begin{document}&#10;&#10;\begin{align*}&#10;\mathbf{1} = \left(\prod_\pm^{N_\pm} \left \langle \prod_f &#10;V_\pm[\psi^\dagger_f,\psi_f] \right\rangle\right) &#10;\left(\prod_\pm^{N_\pm}\left\langle &#10;\prod_fV_\pm[\psi^\dagger_f,\psi_f] \right\rangle\right)^{-1}&#10;\end{align*}&#10;&#10;\end{document}"/>
  <p:tag name="IGUANATEXSIZE" val="14"/>
  <p:tag name="IGUANATEXCURSOR" val="305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"/>
  <p:tag name="ORIGINALWIDTH" val="1915"/>
  <p:tag name="OUTPUTTYPE" val="PNG"/>
  <p:tag name="IGUANATEXVERSION" val="161"/>
  <p:tag name="LATEXADDIN" val="\documentclass{article}&#10;\usepackage{amsmath}&#10;\pagestyle{empty}&#10;\begin{document}&#10;&#10;\begin{align*}&#10;{\rm coupling}\,\,&#10;g\sim M(0)\Delta M_Q (R^4)^{N_{f[{\rm light}]}}&#10;\end{align*}&#10;&#10;\end{document}"/>
  <p:tag name="IGUANATEXSIZE" val="14"/>
  <p:tag name="IGUANATEXCURSOR" val="161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"/>
  <p:tag name="ORIGINALWIDTH" val="3309"/>
  <p:tag name="OUTPUTTYPE" val="PNG"/>
  <p:tag name="IGUANATEXVERSION" val="161"/>
  <p:tag name="LATEXADDIN" val="\documentclass{article}&#10;\usepackage{amsmath}&#10;\pagestyle{empty}&#10;\begin{document}&#10;&#10;\begin{align*}&#10;\bar w\sim \int D[\psi,h] h h^\dagger \exp\left(-S_q-S_Q - \int d^4x \,h^\dagger\sum_\pm \lambda_\pm \Delta_{H,\pm}h\right)&#10;\end{align*}&#10;&#10;\end{document}"/>
  <p:tag name="IGUANATEXSIZE" val="14"/>
  <p:tag name="IGUANATEXCURSOR" val="167"/>
  <p:tag name="TRANSPARENCY" val="True"/>
  <p:tag name="LATEXENGINEID" val="0"/>
  <p:tag name="TEMPFOLDER" val="/Users/nr/Library/Containers/com.microsoft.Powerpoint/Data/tmp/TemporaryItems/"/>
  <p:tag name="LATEXFORMHEIGHT" val="439"/>
  <p:tag name="LATEXFORMWIDTH" val="843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9"/>
  <p:tag name="ORIGINALWIDTH" val="4386"/>
  <p:tag name="OUTPUTTYPE" val="PNG"/>
  <p:tag name="IGUANATEXVERSION" val="161"/>
  <p:tag name="LATEXADDIN" val="\documentclass{article}&#10;\usepackage{amsmath}&#10;\pagestyle{empty}&#10;\begin{document}&#10;&#10;\begin{align*}&#10;S_{Qq}\sim &amp;\int d[k_f,l_f,p_i]\delta^{(4)}\left(\sum k_f-\sum l_f+p_1-p_2\right)\int dU\left[U^a_i{U^\dagger}^j_b\right]^{N_f}_q\left[U^a_i{U^\dagger}^j_b\right]_Q\cr &#10;&amp;\times M^{\frac{1}{2}}(k_f)\psi^\dagger_f(k_f)\gamma_\pm M^{\frac{1}{2}}(l_f)\psi^\dagger_f(l_f)\,h^\dagger(p_1)\langle p_1 |i\partial_4(w_\pm-(i\partial_4)^{-1})&#10;i\partial_4|p_2\rangle h(p_2)&#10;\end{align*}&#10;&#10;\end{document}"/>
  <p:tag name="IGUANATEXSIZE" val="14"/>
  <p:tag name="IGUANATEXCURSOR" val="266"/>
  <p:tag name="TRANSPARENCY" val="True"/>
  <p:tag name="LATEXENGINEID" val="0"/>
  <p:tag name="TEMPFOLDER" val="/Users/nr/Library/Containers/com.microsoft.Powerpoint/Data/tmp/TemporaryItems/"/>
  <p:tag name="LATEXFORMHEIGHT" val="558"/>
  <p:tag name="LATEXFORMWIDTH" val="1253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"/>
  <p:tag name="ORIGINALWIDTH" val="2508"/>
  <p:tag name="OUTPUTTYPE" val="PNG"/>
  <p:tag name="IGUANATEXVERSION" val="161"/>
  <p:tag name="LATEXADDIN" val="\documentclass{article}&#10;\usepackage{amsmath}&#10;\pagestyle{empty}&#10;\begin{document}&#10;&#10;\begin{align*}&#10;\frac{1}{N_c}{\rm tr}_c \langle&#10;      p_1|i\partial_4(w_\pm-(i\partial_4)^{-1})&#10;i\partial_4|p_2\rangle \to \Delta M_Q R^4&#10;\end{align*}&#10;&#10;\end{document}"/>
  <p:tag name="IGUANATEXSIZE" val="14"/>
  <p:tag name="IGUANATEXCURSOR" val="213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"/>
  <p:tag name="ORIGINALWIDTH" val="306"/>
  <p:tag name="OUTPUTTYPE" val="PNG"/>
  <p:tag name="IGUANATEXVERSION" val="161"/>
  <p:tag name="LATEXADDIN" val="\documentclass{article}&#10;\usepackage{amsmath}&#10;\pagestyle{empty}&#10;\begin{document}&#10;&#10;\begin{align*}&#10;F(k_f)&#10;\end{align*}&#10;&#10;\end{document}"/>
  <p:tag name="IGUANATEXSIZE" val="14"/>
  <p:tag name="IGUANATEXCURSOR" val="99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"/>
  <p:tag name="ORIGINALWIDTH" val="279"/>
  <p:tag name="OUTPUTTYPE" val="PNG"/>
  <p:tag name="IGUANATEXVERSION" val="161"/>
  <p:tag name="LATEXADDIN" val="\documentclass{article}&#10;\usepackage{amsmath}&#10;\pagestyle{empty}&#10;\begin{document}&#10;&#10;\begin{align*}&#10;F(l_f)&#10;\end{align*}&#10;&#10;\end{document}"/>
  <p:tag name="IGUANATEXSIZE" val="14"/>
  <p:tag name="IGUANATEXCURSOR" val="99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7"/>
  <p:tag name="ORIGINALWIDTH" val="4763"/>
  <p:tag name="OUTPUTTYPE" val="PNG"/>
  <p:tag name="IGUANATEXVERSION" val="161"/>
  <p:tag name="LATEXADDIN" val="\documentclass{article}&#10;\usepackage{amsmath}&#10;\pagestyle{empty}&#10;\begin{document}&#10;&#10;\begin{align*}&#10; S_{\rm int}=&amp;-\int\frac{d^4k_1d^4k_2}{(2\pi)^8}&#10;\frac{d^4p_1d^4p_2}{(2\pi)^8} (2\pi)^4\delta^{(4)}&#10;\left(k_1-k_2+p_1-p_2\right)\,F(k_1)F(k_2)M(0)\Delta M_Q R^4\cr    &#10;    &amp;\times\left[\left(\psi^\dagger(k_1)\psi(k_2)\right)&#10;\left(Q_+^\dagger(p_1) Q_+(p_2)\right) &#10;    +\frac{1}{8}\sum_i\left(\psi^\dagger(k_1)&#10;\Gamma_i Q_+(p_1)\right)\left(Q_+^\dagger(p_2)\Gamma_i &#10;\psi(k_2)\right)\right]&#10;\end{align*}&#10;&#10;\end{document}"/>
  <p:tag name="IGUANATEXSIZE" val="14"/>
  <p:tag name="IGUANATEXCURSOR" val="226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"/>
  <p:tag name="ORIGINALWIDTH" val="2160"/>
  <p:tag name="OUTPUTTYPE" val="PNG"/>
  <p:tag name="IGUANATEXVERSION" val="161"/>
  <p:tag name="LATEXADDIN" val="\documentclass{article}&#10;\usepackage{amsmath}&#10;\pagestyle{empty}&#10;\begin{document}&#10;&#10;\begin{align*}&#10;\langle0|J_\mu^A|P\rangle = -f_P \sqrt{m_P}v_\mu,\,\,J_\mu^A = h^\dagger\gamma_\mu\gamma_5 q &#10;\end{align*}&#10;&#10;\end{document}"/>
  <p:tag name="IGUANATEXSIZE" val="14"/>
  <p:tag name="IGUANATEXCURSOR" val="188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"/>
  <p:tag name="ORIGINALWIDTH" val="3926"/>
  <p:tag name="OUTPUTTYPE" val="PNG"/>
  <p:tag name="IGUANATEXVERSION" val="161"/>
  <p:tag name="LATEXADDIN" val="\documentclass{article}&#10;\usepackage{amsmath}&#10;\pagestyle{empty}&#10;\begin{document}&#10;&#10;\begin{align*}&#10;{\cal Z}[A] = \int DA\, D[\dots] e^{-\frac{1}{g^2}S[A]} F[A] \to \int D[\dots] \int \prod d\xi  e^{-\frac{1}{g^2}S[A^{\rm cl.}]} {\cal F}[A^{\rm cl.}]&#10;\end{align*}&#10;&#10;\end{document}"/>
  <p:tag name="IGUANATEXSIZE" val="16"/>
  <p:tag name="IGUANATEXCURSOR" val="244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"/>
  <p:tag name="ORIGINALWIDTH" val="1803"/>
  <p:tag name="OUTPUTTYPE" val="PNG"/>
  <p:tag name="IGUANATEXVERSION" val="161"/>
  <p:tag name="LATEXADDIN" val="\documentclass{article}&#10;\usepackage{amsmath}&#10;\pagestyle{empty}&#10;\begin{document}&#10;&#10;\begin{align*}&#10;\Gamma_i\,\in \,\left\{\mathbf{1},\,\gamma_5,\,\gamma_\mu,\,i\gamma_\mu\gamma_5,\,\sigma_{\mu\nu}/\sqrt{2}\right\}&#10;\end{align*}&#10;&#10;\end{document}"/>
  <p:tag name="IGUANATEXSIZE" val="14"/>
  <p:tag name="IGUANATEXCURSOR" val="109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8"/>
  <p:tag name="ORIGINALWIDTH" val="5214"/>
  <p:tag name="OUTPUTTYPE" val="PNG"/>
  <p:tag name="IGUANATEXVERSION" val="161"/>
  <p:tag name="LATEXADDIN" val="\documentclass{article}&#10;\usepackage{amsmath}&#10;\pagestyle{empty}&#10;\begin{document}&#10;&#10;\begin{tabular}{c|c|c|c|c}&#10;          &amp; This work &amp; LQCD [FLAG,2021] &amp; QCD SR [Pullin,2021] &amp; PDG av.[PDG,2024]  \\ \hline\hline&#10;$f_D\,[{\rm MeV}]$ &amp; $204.6_{-4.5}^{+13.6}$ &amp; $209.0(2.4)$ &amp; $190(15)$&#10;                &amp; $203.8(4.7)(0.6)(1.4)$ \\ &#10;$f_B\,[{\rm MeV}]$ &amp; $191.2_{-8.4}^{+30.0}$ &amp; $192.0(4.3)$ &amp;&#10;  $192^{+20}_{-15}$ &amp; $190.0(1.3)$ &#10;\end{tabular}&#10;&#10;\end{document}"/>
  <p:tag name="IGUANATEXSIZE" val="14"/>
  <p:tag name="IGUANATEXCURSOR" val="208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"/>
  <p:tag name="ORIGINALWIDTH" val="2568"/>
  <p:tag name="OUTPUTTYPE" val="PNG"/>
  <p:tag name="IGUANATEXVERSION" val="161"/>
  <p:tag name="LATEXADDIN" val="\documentclass{article}&#10;\usepackage{amsmath}&#10;\pagestyle{empty}&#10;\begin{document}&#10;&#10;\begin{align*}&#10;Q(x) = e^{-im_Qv\cdot x}\left( 1-\frac{\hat D_\perp}{2m_Q} + {\cal O}\left(\frac{1}{m_Q^2}\right)\right)h(x)&#10;\end{align*}&#10;&#10;\end{document}"/>
  <p:tag name="IGUANATEXSIZE" val="14"/>
  <p:tag name="IGUANATEXCURSOR" val="185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"/>
  <p:tag name="ORIGINALWIDTH" val="3994"/>
  <p:tag name="OUTPUTTYPE" val="PNG"/>
  <p:tag name="IGUANATEXVERSION" val="161"/>
  <p:tag name="LATEXADDIN" val="\documentclass{article}&#10;\usepackage{amsmath}&#10;\pagestyle{empty}&#10;\begin{document}&#10;&#10;\begin{align*}&#10;J^{V(A)}_\mu = \sum_{i}C_i(\mu_0)\left(J_{\mu}^{V(A)(i)} -&#10;  \frac{1}{2m_Q}\left(O_{\mu}^{V(A)(i)}+T_{\mu}^{V(A)(i)}&#10;  \right)\right)+\mathcal{O}\left(\frac{1}{m_Q^2}\right)&#10;\end{align*}&#10;&#10;\end{document}"/>
  <p:tag name="IGUANATEXSIZE" val="14"/>
  <p:tag name="IGUANATEXCURSOR" val="269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"/>
  <p:tag name="ORIGINALWIDTH" val="2455"/>
  <p:tag name="OUTPUTTYPE" val="PNG"/>
  <p:tag name="IGUANATEXVERSION" val="161"/>
  <p:tag name="LATEXADDIN" val="\documentclass{article}&#10;\usepackage{amsmath}&#10;\pagestyle{empty}&#10;\begin{document}&#10;&#10;\begin{align*}&#10;J_\mu^{V(A)(1)} = h^\dagger \gamma_\mu(\gamma_5) q,\quad J_\mu^{V(A)(2)} = h^\dagger v_\mu(\gamma_5) q&#10;\end{align*}&#10;&#10;\end{document}"/>
  <p:tag name="IGUANATEXSIZE" val="14"/>
  <p:tag name="IGUANATEXCURSOR" val="198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"/>
  <p:tag name="ORIGINALWIDTH" val="339"/>
  <p:tag name="OUTPUTTYPE" val="PNG"/>
  <p:tag name="IGUANATEXVERSION" val="161"/>
  <p:tag name="LATEXADDIN" val="\documentclass{article}&#10;\usepackage{amsmath}&#10;\pagestyle{empty}&#10;\begin{document}&#10;&#10;\begin{align*}&#10;C_i(\mu_0)&#10;\end{align*}&#10;&#10;\end{document}"/>
  <p:tag name="IGUANATEXSIZE" val="14"/>
  <p:tag name="IGUANATEXCURSOR" val="105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"/>
  <p:tag name="ORIGINALWIDTH" val="1155"/>
  <p:tag name="OUTPUTTYPE" val="PNG"/>
  <p:tag name="IGUANATEXVERSION" val="161"/>
  <p:tag name="LATEXADDIN" val="\documentclass{article}&#10;\usepackage{amsmath}&#10;\pagestyle{empty}&#10;\begin{document}&#10;&#10;\begin{align*}&#10;O^{V(A)(i)}_\mu\,\,{\rm and}\,\, T^{V(A)(i)}_\mu&#10;\end{align*}&#10;&#10;\end{document}"/>
  <p:tag name="IGUANATEXSIZE" val="14"/>
  <p:tag name="IGUANATEXCURSOR" val="130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"/>
  <p:tag name="ORIGINALWIDTH" val="1393"/>
  <p:tag name="OUTPUTTYPE" val="PNG"/>
  <p:tag name="IGUANATEXVERSION" val="161"/>
  <p:tag name="LATEXADDIN" val="\documentclass{article}&#10;\usepackage{amsmath}&#10;\pagestyle{empty}&#10;\begin{document}&#10;&#10;\begin{align*}&#10;\mu_0\,\in\, [0.6^{(+)},\, 1.4^{(-)}]\,\,{\rm GeV}&#10;\end{align*}&#10;&#10;\end{document}"/>
  <p:tag name="IGUANATEXSIZE" val="16"/>
  <p:tag name="IGUANATEXCURSOR" val="145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1"/>
  <p:tag name="ORIGINALWIDTH" val="1868"/>
  <p:tag name="OUTPUTTYPE" val="PNG"/>
  <p:tag name="IGUANATEXVERSION" val="161"/>
  <p:tag name="LATEXADDIN" val="\documentclass{article}&#10;\usepackage{amsmath}&#10;\pagestyle{empty}&#10;\begin{document}&#10;&#10;\begin{align*}&#10;m_M = m_Q+\bar\Lambda -\frac{\lambda_1+d_M\lambda_2}{2m_Q}+\cdots&#10;\end{align*}&#10;&#10;\end{document}"/>
  <p:tag name="IGUANATEXSIZE" val="14"/>
  <p:tag name="IGUANATEXCURSOR" val="156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"/>
  <p:tag name="ORIGINALWIDTH" val="78"/>
  <p:tag name="OUTPUTTYPE" val="PNG"/>
  <p:tag name="IGUANATEXVERSION" val="161"/>
  <p:tag name="LATEXADDIN" val="\documentclass{article}&#10;\usepackage{amsmath}&#10;\pagestyle{empty}&#10;\begin{document}&#10;&#10;\begin{align*}&#10;\bar \Lambda&#10;\end{align*}&#10;&#10;\end{document}"/>
  <p:tag name="IGUANATEXSIZE" val="14"/>
  <p:tag name="IGUANATEXCURSOR" val="108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"/>
  <p:tag name="ORIGINALWIDTH" val="1025"/>
  <p:tag name="OUTPUTTYPE" val="PNG"/>
  <p:tag name="IGUANATEXVERSION" val="161"/>
  <p:tag name="LATEXADDIN" val="\documentclass{article}&#10;\usepackage{amsmath}&#10;\pagestyle{empty}&#10;\begin{document}&#10;&#10;\begin{align*}&#10;\int \prod d\xi \dots = \langle \dots \rangle&#10;\end{align*}&#10;&#10;\end{document}"/>
  <p:tag name="IGUANATEXSIZE" val="16"/>
  <p:tag name="IGUANATEXCURSOR" val="141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"/>
  <p:tag name="ORIGINALWIDTH" val="108"/>
  <p:tag name="OUTPUTTYPE" val="PNG"/>
  <p:tag name="IGUANATEXVERSION" val="161"/>
  <p:tag name="LATEXADDIN" val="\documentclass{article}&#10;\usepackage{amsmath}&#10;\pagestyle{empty}&#10;\begin{document}&#10;&#10;\begin{align*}&#10;\lambda_1&#10;\end{align*}&#10;&#10;\end{document}"/>
  <p:tag name="IGUANATEXSIZE" val="14"/>
  <p:tag name="IGUANATEXCURSOR" val="105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"/>
  <p:tag name="ORIGINALWIDTH" val="111"/>
  <p:tag name="OUTPUTTYPE" val="PNG"/>
  <p:tag name="IGUANATEXVERSION" val="161"/>
  <p:tag name="LATEXADDIN" val="\documentclass{article}&#10;\usepackage{amsmath}&#10;\pagestyle{empty}&#10;\begin{document}&#10;&#10;\begin{align*}&#10;\lambda_2&#10;\end{align*}&#10;&#10;\end{document}"/>
  <p:tag name="IGUANATEXSIZE" val="14"/>
  <p:tag name="IGUANATEXCURSOR" val="105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"/>
  <p:tag name="ORIGINALWIDTH" val="4134"/>
  <p:tag name="OUTPUTTYPE" val="PNG"/>
  <p:tag name="IGUANATEXVERSION" val="161"/>
  <p:tag name="LATEXADDIN" val="\documentclass{article}&#10;\usepackage{amsmath}&#10;\pagestyle{empty}&#10;\begin{document}&#10;&#10;\begin{align*}&#10;d_M\lambda_2 = \left\langle M(v)\left|h^\dagger \sigma_{\mu\nu}h G_{\mu\nu} \right| M(v)\right\rangle&#10;\,=\, \langle h;\vec S_Q | h^\dagger \sigma_{\mu\nu}h|h;\vec S_Q\rangle\,\langle q;\vec S_q| G_{\mu\nu}|q;\vec S_q\rangle&#10;\end{align*}&#10;&#10;\end{document}"/>
  <p:tag name="IGUANATEXSIZE" val="14"/>
  <p:tag name="IGUANATEXCURSOR" val="319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"/>
  <p:tag name="ORIGINALWIDTH" val="853"/>
  <p:tag name="OUTPUTTYPE" val="PNG"/>
  <p:tag name="IGUANATEXVERSION" val="161"/>
  <p:tag name="LATEXADDIN" val="\documentclass{article}&#10;\usepackage{amsmath}&#10;\pagestyle{empty}&#10;\begin{document}&#10;&#10;\begin{align*}&#10;\langle q;\vec S_q| G_{\mu\nu}|q;\vec S_q\rangle&#10;\end{align*}&#10;&#10;\end{document}"/>
  <p:tag name="IGUANATEXSIZE" val="14"/>
  <p:tag name="IGUANATEXCURSOR" val="144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"/>
  <p:tag name="ORIGINALWIDTH" val="1258"/>
  <p:tag name="OUTPUTTYPE" val="PNG"/>
  <p:tag name="IGUANATEXVERSION" val="161"/>
  <p:tag name="LATEXADDIN" val="\documentclass{article}&#10;\usepackage{amsmath}&#10;\pagestyle{empty}&#10;\begin{document}&#10;&#10;\begin{align*}&#10;S_{\rm int} \,=\, S_{ud} + S_{uc} + S_{dc}  &#10;\end{align*}&#10;&#10;\end{document}"/>
  <p:tag name="IGUANATEXSIZE" val="14"/>
  <p:tag name="IGUANATEXCURSOR" val="139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"/>
  <p:tag name="ORIGINALWIDTH" val="4265"/>
  <p:tag name="OUTPUTTYPE" val="PNG"/>
  <p:tag name="IGUANATEXVERSION" val="161"/>
  <p:tag name="LATEXADDIN" val="\documentclass{article}&#10;\usepackage{amsmath}&#10;\pagestyle{empty}&#10;\begin{document}&#10;&#10;\begin{align*}&#10;S_{ud} \,=\, G_{ll}\int d^4x \left[\left(\Psi^\dagger I_2\Psi\right)^2 +\left(\Psi^\dagger I_2\gamma_5 \Psi\right)^2 -\sum_{a=1}^3\left\{\left(\Psi^\dagger \lambda^a\Psi\right)^2 +\left(\Psi^\dagger\lambda^a\gamma_5 \Psi\right)^2\right\} \right]&#10;\end{align*}&#10;&#10;\end{document}"/>
  <p:tag name="IGUANATEXSIZE" val="14"/>
  <p:tag name="IGUANATEXCURSOR" val="105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7"/>
  <p:tag name="ORIGINALWIDTH" val="4514"/>
  <p:tag name="OUTPUTTYPE" val="PNG"/>
  <p:tag name="IGUANATEXVERSION" val="161"/>
  <p:tag name="LATEXADDIN" val="\documentclass{article}&#10;\usepackage{amsmath}&#10;\pagestyle{empty}&#10;\begin{document}&#10;&#10;\begin{align*}&#10;S_{uc} \,=\, G_{hl}\int d^4x\, \Psi^\dagger \frac{\lambda_4+i\lambda_5}{2}\Gamma_i\Psi\, \Psi^\dagger \frac{\lambda_4-i\lambda_5}{2}\Gamma_i\Psi,\quad S_{dc} = S_{uc}\left[(\lambda_4,\,\lambda_5)\to(\lambda_6,\,\lambda_7)\right]&#10;\end{align*}&#10;&#10;\end{document}"/>
  <p:tag name="IGUANATEXSIZE" val="14"/>
  <p:tag name="IGUANATEXCURSOR" val="317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"/>
  <p:tag name="ORIGINALWIDTH" val="508"/>
  <p:tag name="OUTPUTTYPE" val="PNG"/>
  <p:tag name="IGUANATEXVERSION" val="161"/>
  <p:tag name="LATEXADDIN" val="\documentclass{article}&#10;\usepackage{amsmath}&#10;\pagestyle{empty}&#10;\begin{document}&#10;&#10;\begin{align*}&#10;\Psi = \begin{pmatrix}&#10;u \\ d \\ c&#10;\end{pmatrix}&#10;\end{align*}&#10;&#10;\end{document}"/>
  <p:tag name="IGUANATEXSIZE" val="14"/>
  <p:tag name="IGUANATEXCURSOR" val="144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"/>
  <p:tag name="ORIGINALWIDTH" val="4301"/>
  <p:tag name="OUTPUTTYPE" val="PNG"/>
  <p:tag name="IGUANATEXVERSION" val="161"/>
  <p:tag name="LATEXADDIN" val="\documentclass{article}&#10;\usepackage{amsmath}&#10;\pagestyle{empty}&#10;\begin{document}&#10;&#10;\begin{align*}&#10;S_{[qq]Q} \propto \frac{1}{4}M^2(0)\Delta M_QR^8\left[(\psi^\dagger\psi)^2&#10;+(\psi^\dagger\gamma_5\psi)^2-(\psi^\dagger\tau^A\psi)^2&#10;-(\psi^\dagger\tau^A\gamma_5\psi)^2\right](h^\dagger h)&#10;\end{align*}&#10;&#10;\end{document}"/>
  <p:tag name="IGUANATEXSIZE" val="14"/>
  <p:tag name="IGUANATEXCURSOR" val="144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7"/>
  <p:tag name="ORIGINALWIDTH" val="4448"/>
  <p:tag name="OUTPUTTYPE" val="PNG"/>
  <p:tag name="IGUANATEXVERSION" val="161"/>
  <p:tag name="LATEXADDIN" val="\documentclass{article}&#10;\usepackage{amsmath}&#10;\pagestyle{empty}&#10;\begin{document}&#10;&#10;\begin{align*}&#10;S_{V,A}\propto &amp;\frac{1}{16}M^2(0)\Delta M_QR^8\cr &#10;&amp;\times\left\{\left(\psi^\dagger\psi\right)\left(\psi^\dagger_f\gamma_\mu h\right)&#10;\left(h^\dagger\gamma_\mu\psi^f\right)&#10;-\left(\psi^\dagger\tau^A\psi\right)\left(\psi^\dagger_f\gamma_\mu[\tau^A]^f_g h\right)&#10;\left(h^\dagger\gamma_\mu\psi^g\right)\right.\cr&#10;&amp;-\left(\psi^\dagger\psi\right)\left(\psi^\dagger_f\gamma_\mu\gamma_5 h\right)&#10;\left(h^\dagger\gamma_\mu\gamma_5\psi^f\right)&#10;+\left(\psi^\dagger\tau^A\psi\right)\left(\psi^\dagger_f\gamma_\mu\gamma_5[\tau^A]^f_g h\right)&#10;\left(h^\dagger\gamma_\mu\gamma_5\psi^g\right)\cr&#10;&amp;+\left(\psi^\dagger\gamma_5\psi\right)\left(\psi^\dagger_f\gamma_\mu h\right)&#10;\left(h^\dagger\gamma_\mu\gamma_5\psi^f\right)&#10;-\left(\psi^\dagger\gamma_5\tau^A\psi\right) \left(\psi^\dagger_f\gamma_\mu[\tau^A]^f_g h\right)\left(h^\dagger\gamma_\mu\gamma_5\psi^g\right)\cr&#10;&amp;\left.-\left(\psi^\dagger\gamma_5\psi\right)\left(\psi^\dagger_f\gamma_\mu\gamma_5 h\right)&#10;\left(h^\dagger\gamma_\mu\psi^f\right)&#10;+\left(\psi^\dagger\gamma_5\tau^A\psi\right)\left(\psi^\dagger_f\gamma_\mu\gamma_5[\tau^A]^f_g h\right)&#10;\left(h^\dagger\gamma_\mu\psi^g\right) \right\}&#10;\end{align*}&#10;&#10;\end{document}"/>
  <p:tag name="IGUANATEXSIZE" val="14"/>
  <p:tag name="IGUANATEXCURSOR" val="111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"/>
  <p:tag name="ORIGINALWIDTH" val="1131"/>
  <p:tag name="OUTPUTTYPE" val="PNG"/>
  <p:tag name="IGUANATEXVERSION" val="161"/>
  <p:tag name="LATEXADDIN" val="\documentclass{article}&#10;\usepackage{amsmath}&#10;\pagestyle{empty}&#10;\begin{document}&#10;&#10;\begin{align*}&#10;    \left(i\hat\partial+\hat A_{I,\bar I}\right)\psi_{R,L}=0&#10;\end{align*}&#10;&#10;&#10;\end{document}"/>
  <p:tag name="IGUANATEXSIZE" val="20"/>
  <p:tag name="IGUANATEXCURSOR" val="147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"/>
  <p:tag name="ORIGINALWIDTH" val="2267"/>
  <p:tag name="OUTPUTTYPE" val="PNG"/>
  <p:tag name="IGUANATEXVERSION" val="161"/>
  <p:tag name="LATEXADDIN" val="\documentclass{article}&#10;\usepackage{amsmath}&#10;\pagestyle{empty}&#10;\begin{document}&#10;&#10;\begin{align*}&#10;\left\langle&#10;\bar\psi\psi&#10;\right\rangle&#10;=&#10;\left\langle&#10;\bar\psi_L\psi_R + \bar\psi_R\psi_L&#10;\right\rangle&#10;\simeq -\left(250\,\,{\rm MeV}\right)^3&#10;\end{align*}&#10;&#10;\end{document}"/>
  <p:tag name="IGUANATEXSIZE" val="20"/>
  <p:tag name="IGUANATEXCURSOR" val="231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"/>
  <p:tag name="ORIGINALWIDTH" val="2846"/>
  <p:tag name="OUTPUTTYPE" val="PNG"/>
  <p:tag name="IGUANATEXVERSION" val="161"/>
  <p:tag name="LATEXADDIN" val="\documentclass{article}&#10;\usepackage{amsmath}&#10;\pagestyle{empty}&#10;\begin{document}&#10;&#10;\begin{align*}&#10;4N_cR^4\int \frac{d^4k}{(2\pi)^4}\frac{M^2(k)}{k^2+M^2(k)} = 1,\quad M(0)\simeq360\,{\rm MeV}&#10;\end{align*}&#10;&#10;\end{document}"/>
  <p:tag name="IGUANATEXSIZE" val="14"/>
  <p:tag name="IGUANATEXCURSOR" val="160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"/>
  <p:tag name="ORIGINALWIDTH" val="2808"/>
  <p:tag name="OUTPUTTYPE" val="PNG"/>
  <p:tag name="IGUANATEXVERSION" val="161"/>
  <p:tag name="LATEXADDIN" val="\documentclass{article}&#10;\usepackage{amsmath}&#10;\pagestyle{empty}&#10;\begin{document}&#10;&#10;\begin{align*}&#10;\sum_\pm Y^{(\pm)}_2 \propto M\left(\psi^\dagger\Gamma_i\psi\right),\qquad \Gamma_i\,\in\,\left\{\mathbf{1},\gamma_5,i\tau^a,i\tau^a\gamma_5\right\}&#10;\end{align*}&#10;&#10;\end{document}"/>
  <p:tag name="IGUANATEXSIZE" val="14"/>
  <p:tag name="IGUANATEXCURSOR" val="244"/>
  <p:tag name="TRANSPARENCY" val="True"/>
  <p:tag name="LATEXENGINEID" val="0"/>
  <p:tag name="TEMPFOLDER" val="/Users/nr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25407</TotalTime>
  <Words>1238</Words>
  <Application>Microsoft Macintosh PowerPoint</Application>
  <PresentationFormat>On-screen Show (16:9)</PresentationFormat>
  <Paragraphs>166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Cambria Math</vt:lpstr>
      <vt:lpstr>Courier New</vt:lpstr>
      <vt:lpstr>Arial</vt:lpstr>
      <vt:lpstr>Times New Roman</vt:lpstr>
      <vt:lpstr>Simple Light</vt:lpstr>
      <vt:lpstr>PowerPoint Presentation</vt:lpstr>
      <vt:lpstr>Overview</vt:lpstr>
      <vt:lpstr>Motivation</vt:lpstr>
      <vt:lpstr>What are the instantons?</vt:lpstr>
      <vt:lpstr>Instanton ensemble</vt:lpstr>
      <vt:lpstr>Light quarks in the background of the instanton ensemble</vt:lpstr>
      <vt:lpstr>Instanton induced interaction</vt:lpstr>
      <vt:lpstr>Instanton induced interaction</vt:lpstr>
      <vt:lpstr>Instanton induced interaction</vt:lpstr>
      <vt:lpstr>PowerPoint Presentation</vt:lpstr>
      <vt:lpstr>PowerPoint Presentation</vt:lpstr>
      <vt:lpstr>Heavy quark propagator in the presence of light quarks</vt:lpstr>
      <vt:lpstr>Heavy-light quark interaction</vt:lpstr>
      <vt:lpstr>Heavy-light quark interaction (1+1 case)</vt:lpstr>
      <vt:lpstr>The application of 1+1 heavy-light interaction</vt:lpstr>
      <vt:lpstr>1+1 heavy-light interaction (outlook)</vt:lpstr>
      <vt:lpstr>Heavy-light quark interaction (2+1 case)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RAKHIMOV NURMUKHAMMAD  RAVSHANBEK UGLI[ 박사후연구원 / 극한핵물질연구센터 ]</cp:lastModifiedBy>
  <cp:revision>49</cp:revision>
  <dcterms:modified xsi:type="dcterms:W3CDTF">2025-01-15T06:49:24Z</dcterms:modified>
</cp:coreProperties>
</file>